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3" r:id="rId4"/>
    <p:sldId id="292" r:id="rId5"/>
    <p:sldId id="305" r:id="rId6"/>
    <p:sldId id="295" r:id="rId7"/>
    <p:sldId id="296" r:id="rId8"/>
    <p:sldId id="302" r:id="rId9"/>
    <p:sldId id="290" r:id="rId10"/>
    <p:sldId id="291" r:id="rId11"/>
    <p:sldId id="307" r:id="rId12"/>
    <p:sldId id="264" r:id="rId13"/>
    <p:sldId id="266" r:id="rId14"/>
    <p:sldId id="267" r:id="rId15"/>
    <p:sldId id="270" r:id="rId16"/>
    <p:sldId id="274" r:id="rId17"/>
    <p:sldId id="273" r:id="rId18"/>
    <p:sldId id="272" r:id="rId19"/>
    <p:sldId id="258" r:id="rId20"/>
    <p:sldId id="263" r:id="rId21"/>
    <p:sldId id="260" r:id="rId22"/>
    <p:sldId id="284" r:id="rId23"/>
    <p:sldId id="285" r:id="rId24"/>
    <p:sldId id="304" r:id="rId25"/>
    <p:sldId id="286" r:id="rId26"/>
    <p:sldId id="287" r:id="rId27"/>
    <p:sldId id="288" r:id="rId28"/>
    <p:sldId id="303" r:id="rId29"/>
    <p:sldId id="289" r:id="rId30"/>
    <p:sldId id="259" r:id="rId31"/>
    <p:sldId id="298" r:id="rId32"/>
    <p:sldId id="297" r:id="rId33"/>
    <p:sldId id="306" r:id="rId34"/>
    <p:sldId id="299" r:id="rId35"/>
    <p:sldId id="300" r:id="rId36"/>
    <p:sldId id="301" r:id="rId37"/>
  </p:sldIdLst>
  <p:sldSz cx="18288000" cy="10287000"/>
  <p:notesSz cx="6858000" cy="9144000"/>
  <p:embeddedFontLst>
    <p:embeddedFont>
      <p:font typeface="NanumSquare ExtraBold" panose="020B0600000101010101" charset="-127"/>
      <p:bold r:id="rId39"/>
    </p:embeddedFont>
    <p:embeddedFont>
      <p:font typeface="NanumSquare Light" panose="020B0600000101010101" charset="-127"/>
      <p:regular r:id="rId40"/>
    </p:embeddedFont>
    <p:embeddedFont>
      <p:font typeface="NanumSquare Regular" panose="020B0600000101010101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26651-7292-4F34-8097-FBBDAF22DBFB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24FFD-0615-41B7-A66E-8D368D39B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0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１．　업무효율향상을　위한　＞　</a:t>
            </a:r>
            <a:r>
              <a:rPr lang="ko-KR" altLang="en-US" dirty="0" err="1"/>
              <a:t>ＡＩ비서</a:t>
            </a:r>
            <a:endParaRPr lang="en-US" altLang="ko-KR" dirty="0"/>
          </a:p>
          <a:p>
            <a:r>
              <a:rPr lang="ko-KR" altLang="en-US" dirty="0"/>
              <a:t>２．　문서검색　＞　정확도　＞　</a:t>
            </a:r>
            <a:r>
              <a:rPr lang="ko-KR" altLang="en-US" dirty="0" err="1"/>
              <a:t>전처리</a:t>
            </a:r>
            <a:r>
              <a:rPr lang="ko-KR" altLang="en-US" dirty="0"/>
              <a:t>　집중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비서란</a:t>
            </a:r>
            <a:r>
              <a:rPr lang="ko-KR" altLang="en-US" dirty="0"/>
              <a:t>　무엇일가？　옆에　붙어서　지속적으로　업무를　보조　＞＞　</a:t>
            </a:r>
            <a:r>
              <a:rPr lang="ko-KR" altLang="en-US" dirty="0" err="1"/>
              <a:t>챗봇으로</a:t>
            </a:r>
            <a:r>
              <a:rPr lang="ko-KR" altLang="en-US" dirty="0"/>
              <a:t>　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7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ＬＬＭ기반</a:t>
            </a:r>
            <a:r>
              <a:rPr lang="ko-KR" altLang="en-US" dirty="0"/>
              <a:t>　＞＞　</a:t>
            </a:r>
            <a:r>
              <a:rPr lang="ko-KR" altLang="en-US" dirty="0" err="1"/>
              <a:t>리트리버활용</a:t>
            </a:r>
            <a:r>
              <a:rPr lang="ko-KR" altLang="en-US" dirty="0"/>
              <a:t>　</a:t>
            </a:r>
            <a:r>
              <a:rPr lang="ko-KR" altLang="en-US" dirty="0" err="1"/>
              <a:t>ＲＡＧ기반</a:t>
            </a:r>
            <a:r>
              <a:rPr lang="ko-KR" altLang="en-US" dirty="0"/>
              <a:t>　검색시스템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9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정보의　편재，　업무가　익숙하지　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0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ＲＡＧ기반</a:t>
            </a:r>
            <a:r>
              <a:rPr lang="ko-KR" altLang="en-US" dirty="0"/>
              <a:t>　문서　검색　프로젝트의　가장　고질적인　문제</a:t>
            </a:r>
            <a:endParaRPr lang="en-US" altLang="ko-KR" dirty="0"/>
          </a:p>
          <a:p>
            <a:r>
              <a:rPr lang="ko-KR" altLang="en-US" dirty="0"/>
              <a:t>＞＞＞＞　기술적　문제도　아닌，　내부문서접근의　제한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2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이러한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'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추출 → 분석 → 자동 서술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'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2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 파이프라인을 통해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저희는 원본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PDF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정보 손실을 최소화하면서도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기계가 이해하고 처리할 수 있는 순수 텍스트 데이터를 확보하는 기반을 마련했습니다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다만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아무리 정교한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AI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모델이라도 복잡한 문서에서는 일부 내용이 누락되거나 부정확하게 변환될 가능성이 여전히 존재합니다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따라서 데이터의 신뢰도를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100%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로 끌어올리기 위해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저희는 다음과 같은 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'Human-in-the-loop(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인간 참여형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)' </a:t>
            </a:r>
            <a:r>
              <a:rPr lang="ko-KR" altLang="en-US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방식으로 최종 프로세스를 확정하고자 합니다</a:t>
            </a:r>
            <a:r>
              <a:rPr lang="en-US" altLang="ko-KR" sz="12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1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신입사원인데 휴가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며칠받고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시작하지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휴가 키워드 찾는 거 검색을 휴가로 했는데 나온 내용이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휴가랑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유사도가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테스트 쿼리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사람이 지정한 정답 문서가 검색되는 비율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걸리는 시간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미만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24FFD-0615-41B7-A66E-8D368D39BFB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46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400" y="3136900"/>
            <a:ext cx="110236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300" dirty="0">
                <a:solidFill>
                  <a:srgbClr val="3B7DDD"/>
                </a:solidFill>
                <a:latin typeface="NanumSquare ExtraBold"/>
              </a:rPr>
              <a:t>CLICKA</a:t>
            </a:r>
            <a:endParaRPr lang="en-US" sz="9300" b="0" i="0" u="none" strike="noStrike" dirty="0">
              <a:solidFill>
                <a:srgbClr val="3B7DDD"/>
              </a:solidFill>
              <a:latin typeface="NanumSquare Ligh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7796571"/>
            <a:ext cx="162941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2654300"/>
            <a:ext cx="3937000" cy="53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2717800"/>
            <a:ext cx="3390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NanumSquare ExtraBold"/>
              </a:rPr>
              <a:t>SKN-13 FINAL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6943332"/>
            <a:ext cx="5956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SK Networks Family AI Camp 13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기</a:t>
            </a:r>
          </a:p>
          <a:p>
            <a:pPr lvl="0" algn="r">
              <a:lnSpc>
                <a:spcPct val="99600"/>
              </a:lnSpc>
            </a:pP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팀</a:t>
            </a: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 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남궁건우</a:t>
            </a: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이명인</a:t>
            </a: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우지훈</a:t>
            </a: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000" b="1" i="0" u="none" strike="noStrike" dirty="0" err="1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홍채우</a:t>
            </a:r>
            <a:r>
              <a:rPr lang="en-US" altLang="ko-KR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201A74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김승호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0380389-26D1-EBCC-C51D-E1D042C44C93}"/>
              </a:ext>
            </a:extLst>
          </p:cNvPr>
          <p:cNvSpPr txBox="1"/>
          <p:nvPr/>
        </p:nvSpPr>
        <p:spPr>
          <a:xfrm>
            <a:off x="1966861" y="4671260"/>
            <a:ext cx="9271000" cy="944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dirty="0">
                <a:latin typeface="NanumSquare Regular" panose="020B0600000101010101" charset="-127"/>
                <a:ea typeface="NanumSquare Regular" panose="020B0600000101010101" charset="-127"/>
              </a:rPr>
              <a:t>LLM </a:t>
            </a:r>
            <a:r>
              <a:rPr lang="ko-KR" altLang="en-US" sz="4000" b="1" dirty="0">
                <a:latin typeface="NanumSquare Regular" panose="020B0600000101010101" charset="-127"/>
                <a:ea typeface="NanumSquare Regular" panose="020B0600000101010101" charset="-127"/>
              </a:rPr>
              <a:t>활용 내부고객 업무 효율성 향상을 위한 문서 검색 시스템</a:t>
            </a:r>
            <a:endParaRPr lang="en-US" sz="4000" b="1" i="0" u="none" strike="noStrike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2A092-2C09-BF14-D421-738D3572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496AD1-2C74-4C7D-FFE8-407C4C0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EB00AB-6193-7C29-7AD4-093B7927A60C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6BAC29-B4E8-346C-CBA6-369A5B23D7D7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21427D3-B8CF-04A4-2DCE-29355566C6DB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Chatbot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A5AFC-5AB5-456D-6E95-94E8DC516CF0}"/>
              </a:ext>
            </a:extLst>
          </p:cNvPr>
          <p:cNvGrpSpPr/>
          <p:nvPr/>
        </p:nvGrpSpPr>
        <p:grpSpPr>
          <a:xfrm>
            <a:off x="1254432" y="4472080"/>
            <a:ext cx="6086168" cy="1685802"/>
            <a:chOff x="1333500" y="3683756"/>
            <a:chExt cx="6086168" cy="1685802"/>
          </a:xfrm>
        </p:grpSpPr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6DAA2591-0F11-3D9C-6728-28CF0B12D38B}"/>
                </a:ext>
              </a:extLst>
            </p:cNvPr>
            <p:cNvSpPr txBox="1"/>
            <p:nvPr/>
          </p:nvSpPr>
          <p:spPr>
            <a:xfrm>
              <a:off x="1333500" y="3683756"/>
              <a:ext cx="6086168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GPT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모델과 연동해 대화형 질의응답 제공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DDD580A-6D0C-42EB-3A75-E1B43DBE12A0}"/>
                </a:ext>
              </a:extLst>
            </p:cNvPr>
            <p:cNvSpPr txBox="1"/>
            <p:nvPr/>
          </p:nvSpPr>
          <p:spPr>
            <a:xfrm>
              <a:off x="1361768" y="4721858"/>
              <a:ext cx="6057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문서 초안 작성</a:t>
              </a:r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회의록 업로드</a:t>
              </a:r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b="1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일정 등록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기능 지원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33F0DF-C544-CD56-C91D-8C1110D1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9" y="1144844"/>
            <a:ext cx="4192940" cy="840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A92FF88-CE32-38CD-E71F-9002924B0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895" y="1177864"/>
            <a:ext cx="2973387" cy="866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2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EE30B-3477-9F91-C6E1-056B61531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CD5B6B-58F5-787C-2F93-D12319D0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B4B8011-8292-8C4B-2F53-02273CB525D6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BE6EE2-8333-AB03-CDD3-6154B1974916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F7E7287-707D-C863-041D-65CE71D89A36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Chatbot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7E5F7A-8FBC-7701-F6FF-D12616CC1A4B}"/>
              </a:ext>
            </a:extLst>
          </p:cNvPr>
          <p:cNvGrpSpPr/>
          <p:nvPr/>
        </p:nvGrpSpPr>
        <p:grpSpPr>
          <a:xfrm>
            <a:off x="1254432" y="4472080"/>
            <a:ext cx="6086168" cy="2028640"/>
            <a:chOff x="1333500" y="3683756"/>
            <a:chExt cx="6086168" cy="202864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ADFB501-D49C-DB12-A993-37615DFDE122}"/>
                </a:ext>
              </a:extLst>
            </p:cNvPr>
            <p:cNvSpPr txBox="1"/>
            <p:nvPr/>
          </p:nvSpPr>
          <p:spPr>
            <a:xfrm>
              <a:off x="1333500" y="3683756"/>
              <a:ext cx="6086168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챗봇의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독립적인 기능 실행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32B7F8-E5CD-1D19-BB61-8F8AB36A4DBF}"/>
                </a:ext>
              </a:extLst>
            </p:cNvPr>
            <p:cNvSpPr txBox="1"/>
            <p:nvPr/>
          </p:nvSpPr>
          <p:spPr>
            <a:xfrm>
              <a:off x="1347634" y="5064696"/>
              <a:ext cx="6057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문서 편집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캘린더 편집 등 화면교체시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챗봇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유지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챗봇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단독의 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on/</a:t>
              </a:r>
              <a:r>
                <a:rPr lang="en-US" altLang="ko-KR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pff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기능 구현</a:t>
              </a:r>
            </a:p>
            <a:p>
              <a:pPr lvl="0">
                <a:lnSpc>
                  <a:spcPct val="116199"/>
                </a:lnSpc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pic>
        <p:nvPicPr>
          <p:cNvPr id="7" name="그림 6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FC351C-7B28-12FA-319D-24F9B7FD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706549"/>
            <a:ext cx="12307829" cy="692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2302-DBC0-60EF-B86A-89449F3D3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2F999B-1AB7-7363-6879-800535AA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B303BF-AAA7-6E25-5E6B-2179DDB90806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8D568A-A404-52CD-28B3-8BA52D902EC9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CA20EE6-7C39-34DC-655C-322890DF0C53}"/>
              </a:ext>
            </a:extLst>
          </p:cNvPr>
          <p:cNvSpPr txBox="1"/>
          <p:nvPr/>
        </p:nvSpPr>
        <p:spPr>
          <a:xfrm>
            <a:off x="1333500" y="1498600"/>
            <a:ext cx="560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문서 편집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2942CF-73B5-6018-44EA-1F30ACC33D54}"/>
              </a:ext>
            </a:extLst>
          </p:cNvPr>
          <p:cNvGrpSpPr/>
          <p:nvPr/>
        </p:nvGrpSpPr>
        <p:grpSpPr>
          <a:xfrm>
            <a:off x="1333500" y="4266715"/>
            <a:ext cx="6057900" cy="2026615"/>
            <a:chOff x="1333500" y="3554789"/>
            <a:chExt cx="5676900" cy="2026615"/>
          </a:xfrm>
        </p:grpSpPr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FE1EC959-911C-7B89-666A-332F3BE246D0}"/>
                </a:ext>
              </a:extLst>
            </p:cNvPr>
            <p:cNvSpPr txBox="1"/>
            <p:nvPr/>
          </p:nvSpPr>
          <p:spPr>
            <a:xfrm>
              <a:off x="1333500" y="3554789"/>
              <a:ext cx="5676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챗봇창에서의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대화로 문서 초안 실시간 수정 및 사용자 직접 편집 가능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ECC15E1B-7CC3-5AB7-F460-A94162C69B42}"/>
                </a:ext>
              </a:extLst>
            </p:cNvPr>
            <p:cNvSpPr txBox="1"/>
            <p:nvPr/>
          </p:nvSpPr>
          <p:spPr>
            <a:xfrm>
              <a:off x="1333500" y="4933704"/>
              <a:ext cx="5448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작성 문서 저장 및 한글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워드 파일 다운로드 가능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39F6A5-EF59-4293-B9BA-047441FF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532805"/>
            <a:ext cx="9900797" cy="70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2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D1A2-4873-09B4-938E-3BA561B0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A5AB0A-7755-A83A-06F7-0D1543A75D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23B5166-488B-B9B6-83A5-DA79173E3EA4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BDA8D20-60AD-A209-406C-F0169C0950D9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DE41ED-2F79-EE45-0718-B8028F29D11C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문서 </a:t>
            </a:r>
            <a:r>
              <a:rPr lang="ko-KR" altLang="en-US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관리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1C0EDC-6033-BE99-F521-0BBF35F75859}"/>
              </a:ext>
            </a:extLst>
          </p:cNvPr>
          <p:cNvGrpSpPr/>
          <p:nvPr/>
        </p:nvGrpSpPr>
        <p:grpSpPr>
          <a:xfrm>
            <a:off x="1333500" y="4472080"/>
            <a:ext cx="6972300" cy="1664110"/>
            <a:chOff x="1333500" y="3683756"/>
            <a:chExt cx="6972300" cy="1664110"/>
          </a:xfrm>
        </p:grpSpPr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751B096E-FD04-479A-6ACB-C0D8BA3BC032}"/>
                </a:ext>
              </a:extLst>
            </p:cNvPr>
            <p:cNvSpPr txBox="1"/>
            <p:nvPr/>
          </p:nvSpPr>
          <p:spPr>
            <a:xfrm>
              <a:off x="1333500" y="3683756"/>
              <a:ext cx="6972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열람한 문서 및 생성 문서 목록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ko-KR" altLang="ko-KR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리스트·카드</a:t>
              </a: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형식 제공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501C6688-323F-452C-E4DA-F3EFF807B6BA}"/>
                </a:ext>
              </a:extLst>
            </p:cNvPr>
            <p:cNvSpPr txBox="1"/>
            <p:nvPr/>
          </p:nvSpPr>
          <p:spPr>
            <a:xfrm>
              <a:off x="1333500" y="4700166"/>
              <a:ext cx="5448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수정, 저장, 삭제 기능 지원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D2F537A1-F71D-9A6C-B4BD-73E75907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52" y="1498600"/>
            <a:ext cx="9754651" cy="692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1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8A9B-04B8-C041-194F-DABCFFD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CD27AC1-78B7-6838-64EB-7CC0789B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41" y="1477706"/>
            <a:ext cx="9733855" cy="691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C774A8-45B0-BCF6-611E-7F3964A75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9E69137-A5B7-A61A-A736-CB86D15C035C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6FDBFD-AEFD-DE51-F82B-A743802A606B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B0AA882-25F6-3508-7800-425BC9845ADA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문서 관리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6B96E0-8AD7-329B-FF67-7F9932BF9EF2}"/>
              </a:ext>
            </a:extLst>
          </p:cNvPr>
          <p:cNvGrpSpPr/>
          <p:nvPr/>
        </p:nvGrpSpPr>
        <p:grpSpPr>
          <a:xfrm>
            <a:off x="1333500" y="4472080"/>
            <a:ext cx="6972300" cy="1664110"/>
            <a:chOff x="1333500" y="3683756"/>
            <a:chExt cx="6972300" cy="1664110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0912E7A4-6548-507A-8A73-7433C648694B}"/>
                </a:ext>
              </a:extLst>
            </p:cNvPr>
            <p:cNvSpPr txBox="1"/>
            <p:nvPr/>
          </p:nvSpPr>
          <p:spPr>
            <a:xfrm>
              <a:off x="1333500" y="3683756"/>
              <a:ext cx="6972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열람한 문서 및 생성 문서 목록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ko-KR" altLang="ko-KR" sz="2800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리스트·카드</a:t>
              </a: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형식 제공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EFC0E2A2-00A4-31D8-F79C-DA0EF9CBABD2}"/>
                </a:ext>
              </a:extLst>
            </p:cNvPr>
            <p:cNvSpPr txBox="1"/>
            <p:nvPr/>
          </p:nvSpPr>
          <p:spPr>
            <a:xfrm>
              <a:off x="1333500" y="4700166"/>
              <a:ext cx="5448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수정, 저장, 삭제 기능 지원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4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A53B-B759-3755-E965-86FE09EF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82EB88-2055-11E0-5DF1-014A7C0F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04" y="1543907"/>
            <a:ext cx="11447858" cy="8140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2C091EF-F43C-5FB3-E411-3FF0111700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40C0472-72A8-EB3A-BAF2-4E112CD8F73F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12CD19-04B2-002C-1BF5-DE0C3D2E0674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8A0D9D5-9F19-D223-2E23-6C8AD7439233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캘린더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47348D-BBA8-72CD-A944-78B43E6DD12D}"/>
              </a:ext>
            </a:extLst>
          </p:cNvPr>
          <p:cNvGrpSpPr/>
          <p:nvPr/>
        </p:nvGrpSpPr>
        <p:grpSpPr>
          <a:xfrm>
            <a:off x="1333500" y="4472080"/>
            <a:ext cx="7200900" cy="1338170"/>
            <a:chOff x="1333500" y="3683756"/>
            <a:chExt cx="7200900" cy="1338170"/>
          </a:xfrm>
        </p:grpSpPr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0E4E1B6D-9600-98E3-C1A2-E86B2B3DF3BF}"/>
                </a:ext>
              </a:extLst>
            </p:cNvPr>
            <p:cNvSpPr txBox="1"/>
            <p:nvPr/>
          </p:nvSpPr>
          <p:spPr>
            <a:xfrm>
              <a:off x="1333500" y="3683756"/>
              <a:ext cx="6972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구글 캘린더 연동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개인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사내 일정 등록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ED489CD1-D21E-F3A3-4968-F796BE41A503}"/>
                </a:ext>
              </a:extLst>
            </p:cNvPr>
            <p:cNvSpPr txBox="1"/>
            <p:nvPr/>
          </p:nvSpPr>
          <p:spPr>
            <a:xfrm>
              <a:off x="1333500" y="4374226"/>
              <a:ext cx="7200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Gantt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차트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달력 형태 지원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일정 수정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삭제 가능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0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E8A6-52E2-C126-33BD-C7501B7C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7885EA-54B5-BBEF-6E96-8F693AF1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04" y="1562209"/>
            <a:ext cx="11447858" cy="81406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C30352C-366A-6803-FFA4-2F87B9EFE3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591E2AC-F91D-F938-37A8-A79BCE77855A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CC6592-63A5-F3B1-9C02-11AC71D95CD9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D5F238F-AA68-BA59-F8FA-1B83A9503C1F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캘린더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DFAEC6-B5E6-5522-7809-754ACCE98F53}"/>
              </a:ext>
            </a:extLst>
          </p:cNvPr>
          <p:cNvGrpSpPr/>
          <p:nvPr/>
        </p:nvGrpSpPr>
        <p:grpSpPr>
          <a:xfrm>
            <a:off x="1333500" y="4472080"/>
            <a:ext cx="7200900" cy="1338170"/>
            <a:chOff x="1333500" y="3683756"/>
            <a:chExt cx="7200900" cy="1338170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CDA2E17A-1CC2-F974-6168-54D2E3D380EB}"/>
                </a:ext>
              </a:extLst>
            </p:cNvPr>
            <p:cNvSpPr txBox="1"/>
            <p:nvPr/>
          </p:nvSpPr>
          <p:spPr>
            <a:xfrm>
              <a:off x="1333500" y="3683756"/>
              <a:ext cx="6972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구글 캘린더 연동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개인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사내 일정 등록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92E3FD4B-6E97-AA8A-A11A-8D6231B45D18}"/>
                </a:ext>
              </a:extLst>
            </p:cNvPr>
            <p:cNvSpPr txBox="1"/>
            <p:nvPr/>
          </p:nvSpPr>
          <p:spPr>
            <a:xfrm>
              <a:off x="1333500" y="4374226"/>
              <a:ext cx="7200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Gantt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차트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달력 형태 지원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일정 수정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삭제 가능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64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A379-93AB-3D30-8287-A2876907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717CBB-383E-36CC-65E1-F1064A5E2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62" y="1566843"/>
            <a:ext cx="11445400" cy="81389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F304077-CA51-7D9E-2046-7CEFD72D1F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6D15615-6AE2-5B76-C0CF-08945CE9FA29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C917D3-081B-CD5B-DCAC-D4E429AA3197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8EF4048-9E19-98A7-0EC9-E38F2A5AEB90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캘린더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594425-C838-5554-389F-A6BA534B2631}"/>
              </a:ext>
            </a:extLst>
          </p:cNvPr>
          <p:cNvGrpSpPr/>
          <p:nvPr/>
        </p:nvGrpSpPr>
        <p:grpSpPr>
          <a:xfrm>
            <a:off x="1333500" y="4472080"/>
            <a:ext cx="7200900" cy="1662020"/>
            <a:chOff x="1333500" y="3683756"/>
            <a:chExt cx="7200900" cy="1662020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6E50AAF-8F00-C27E-4D20-A7801FC6EFC0}"/>
                </a:ext>
              </a:extLst>
            </p:cNvPr>
            <p:cNvSpPr txBox="1"/>
            <p:nvPr/>
          </p:nvSpPr>
          <p:spPr>
            <a:xfrm>
              <a:off x="1333500" y="3683756"/>
              <a:ext cx="6972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구글 캘린더 연동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개인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사내 일정 등록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ABF2D42D-181D-3D91-335F-F827736A4F19}"/>
                </a:ext>
              </a:extLst>
            </p:cNvPr>
            <p:cNvSpPr txBox="1"/>
            <p:nvPr/>
          </p:nvSpPr>
          <p:spPr>
            <a:xfrm>
              <a:off x="1333500" y="4698076"/>
              <a:ext cx="7200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Gantt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차트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달력 형태 지원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</a:p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일정 수정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삭제 가능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8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37F-D656-8C55-2CE7-6BBBBECA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57AF18-ED68-8DDD-AD18-F7982EA5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98601"/>
            <a:ext cx="10591800" cy="753194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4CB91F-69D9-3D96-38BF-AFD9323274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EF207DD-A491-7FA1-F7DB-6521060C6760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2A6215-65C2-94C7-F29D-B0DB73BDFD8E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/>
                <a:ea typeface="+mn-ea"/>
                <a:cs typeface="+mn-cs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7EBD27F-9AEF-4F98-57F7-28124C3F5131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B7DDD"/>
                </a:solidFill>
                <a:effectLst/>
                <a:uLnTx/>
                <a:uFillTx/>
                <a:latin typeface="NanumSquare ExtraBold" panose="020B0600000101010101" charset="-127"/>
                <a:ea typeface="NanumSquare ExtraBold" panose="020B0600000101010101" charset="-127"/>
              </a:rPr>
              <a:t>관리자 기능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B7DDD"/>
              </a:solidFill>
              <a:effectLst/>
              <a:uLnTx/>
              <a:uFillTx/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E8A992B-FE25-7E90-9DA5-4B6D9E738F70}"/>
              </a:ext>
            </a:extLst>
          </p:cNvPr>
          <p:cNvSpPr txBox="1"/>
          <p:nvPr/>
        </p:nvSpPr>
        <p:spPr>
          <a:xfrm>
            <a:off x="1333500" y="4940724"/>
            <a:ext cx="6972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사원 정보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생성 및 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수정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삭제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75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B7DDD"/>
                </a:solidFill>
                <a:latin typeface="NanumSquare ExtraBold"/>
              </a:rPr>
              <a:t>Data preprocessing</a:t>
            </a:r>
            <a:endParaRPr lang="en-US" sz="20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3591867"/>
            <a:ext cx="6362700" cy="273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PDF </a:t>
            </a:r>
            <a:r>
              <a:rPr lang="ko-KR" altLang="en-US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문서의 벡터 </a:t>
            </a:r>
            <a:r>
              <a:rPr lang="en-US" altLang="ko-KR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DB</a:t>
            </a:r>
            <a:r>
              <a:rPr lang="ko-KR" altLang="en-US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화를 위한 데이터 </a:t>
            </a:r>
            <a:r>
              <a:rPr lang="ko-KR" altLang="en-US" sz="4500" dirty="0" err="1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전처리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4AC9D-B0B3-63C5-9734-0C586ED7B33B}"/>
              </a:ext>
            </a:extLst>
          </p:cNvPr>
          <p:cNvSpPr txBox="1"/>
          <p:nvPr/>
        </p:nvSpPr>
        <p:spPr>
          <a:xfrm>
            <a:off x="9677400" y="3696950"/>
            <a:ext cx="6934195" cy="374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Regular" panose="020B0600000101010101" charset="-127"/>
                <a:ea typeface="NanumSquare Regular" panose="020B0600000101010101" charset="-127"/>
              </a:rPr>
              <a:t>목표</a:t>
            </a:r>
            <a:endParaRPr lang="en-US" altLang="ko-KR" sz="3200" b="1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endParaRPr lang="en-US" altLang="ko-KR" sz="3000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NanumSquare Regular" panose="020B0600000101010101" charset="-127"/>
                <a:ea typeface="NanumSquare Regular" panose="020B0600000101010101" charset="-127"/>
              </a:rPr>
              <a:t>PDF </a:t>
            </a:r>
            <a:r>
              <a:rPr lang="ko-KR" altLang="en-US" sz="3000" dirty="0">
                <a:latin typeface="NanumSquare Regular" panose="020B0600000101010101" charset="-127"/>
                <a:ea typeface="NanumSquare Regular" panose="020B0600000101010101" charset="-127"/>
              </a:rPr>
              <a:t>문서의 텍스트와 바이너리</a:t>
            </a:r>
            <a:r>
              <a:rPr lang="en-US" altLang="ko-KR" sz="3000" dirty="0">
                <a:latin typeface="NanumSquare Regular" panose="020B0600000101010101" charset="-127"/>
                <a:ea typeface="NanumSquare Regular" panose="020B0600000101010101" charset="-127"/>
              </a:rPr>
              <a:t>(</a:t>
            </a:r>
            <a:r>
              <a:rPr lang="ko-KR" altLang="en-US" sz="3000" dirty="0">
                <a:latin typeface="NanumSquare Regular" panose="020B0600000101010101" charset="-127"/>
                <a:ea typeface="NanumSquare Regular" panose="020B0600000101010101" charset="-127"/>
              </a:rPr>
              <a:t>표</a:t>
            </a:r>
            <a:r>
              <a:rPr lang="en-US" altLang="ko-KR" sz="3000" dirty="0"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dirty="0">
                <a:latin typeface="NanumSquare Regular" panose="020B0600000101010101" charset="-127"/>
                <a:ea typeface="NanumSquare Regular" panose="020B0600000101010101" charset="-127"/>
              </a:rPr>
              <a:t>이미지</a:t>
            </a:r>
            <a:r>
              <a:rPr lang="en-US" altLang="ko-KR" sz="3000" dirty="0">
                <a:latin typeface="NanumSquare Regular" panose="020B0600000101010101" charset="-127"/>
                <a:ea typeface="NanumSquare Regular" panose="020B0600000101010101" charset="-127"/>
              </a:rPr>
              <a:t>) </a:t>
            </a:r>
            <a:r>
              <a:rPr lang="ko-KR" altLang="en-US" sz="3000" dirty="0">
                <a:latin typeface="NanumSquare Regular" panose="020B0600000101010101" charset="-127"/>
                <a:ea typeface="NanumSquare Regular" panose="020B0600000101010101" charset="-127"/>
              </a:rPr>
              <a:t>정보를 </a:t>
            </a:r>
            <a:r>
              <a:rPr lang="en-US" altLang="ko-KR" sz="3000" dirty="0">
                <a:latin typeface="NanumSquare Regular" panose="020B0600000101010101" charset="-127"/>
                <a:ea typeface="NanumSquare Regular" panose="020B0600000101010101" charset="-127"/>
              </a:rPr>
              <a:t>LLM</a:t>
            </a:r>
            <a:r>
              <a:rPr lang="ko-KR" altLang="en-US" sz="3000" dirty="0">
                <a:latin typeface="NanumSquare Regular" panose="020B0600000101010101" charset="-127"/>
                <a:ea typeface="NanumSquare Regular" panose="020B0600000101010101" charset="-127"/>
              </a:rPr>
              <a:t>을 이용해 손실 없이 추출해 모든 데이터를 텍스트 정보로 치환하는 파이프라인 구축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B486A33-C9D1-B10E-EAA1-4756A19E69BD}"/>
              </a:ext>
            </a:extLst>
          </p:cNvPr>
          <p:cNvCxnSpPr/>
          <p:nvPr/>
        </p:nvCxnSpPr>
        <p:spPr>
          <a:xfrm>
            <a:off x="8839200" y="2705100"/>
            <a:ext cx="0" cy="5943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0"/>
            <a:ext cx="16281400" cy="273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05000" y="4552950"/>
            <a:ext cx="562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dirty="0">
                <a:solidFill>
                  <a:srgbClr val="201A7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프로젝트 개요</a:t>
            </a:r>
            <a:endParaRPr lang="en-US" sz="6600" b="0" i="0" u="none" strike="noStrike" dirty="0">
              <a:solidFill>
                <a:srgbClr val="201A7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14800" y="7277100"/>
            <a:ext cx="12700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단순 검색을 넘어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문서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회의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일정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메일까지 통합 관리하는 </a:t>
            </a:r>
            <a:r>
              <a:rPr lang="ko-KR" altLang="en-US" sz="30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올인원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AI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비서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서비스 슬로건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'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한 번의 클릭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모든 업무 완결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'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핵심 기능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문서요약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일정관리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이메일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To-Do,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초안작성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en-US" altLang="ko-KR" sz="30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QnA</a:t>
            </a:r>
            <a:endParaRPr lang="en-US" altLang="ko-KR" sz="30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sz="3000" b="1" i="0" u="none" strike="noStrike" dirty="0">
              <a:solidFill>
                <a:srgbClr val="3B7DDD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4C48-E058-99D1-A1CA-66CCCA05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94E247-7B64-E689-C15E-5C26E42A54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9E0129-28BE-6BBF-D68D-9FBB33B38E66}"/>
              </a:ext>
            </a:extLst>
          </p:cNvPr>
          <p:cNvGrpSpPr/>
          <p:nvPr/>
        </p:nvGrpSpPr>
        <p:grpSpPr>
          <a:xfrm>
            <a:off x="558800" y="520700"/>
            <a:ext cx="16865599" cy="9335837"/>
            <a:chOff x="558800" y="520700"/>
            <a:chExt cx="16865599" cy="9335837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EA27AFF-5DA0-344D-6C78-C6D9628FDF0C}"/>
                </a:ext>
              </a:extLst>
            </p:cNvPr>
            <p:cNvSpPr txBox="1"/>
            <p:nvPr/>
          </p:nvSpPr>
          <p:spPr>
            <a:xfrm>
              <a:off x="1282700" y="622300"/>
              <a:ext cx="4876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000" dirty="0">
                  <a:solidFill>
                    <a:srgbClr val="3B7DDD"/>
                  </a:solidFill>
                  <a:latin typeface="NanumSquare ExtraBold"/>
                </a:rPr>
                <a:t>Data preprocessing</a:t>
              </a:r>
              <a:r>
                <a:rPr lang="en-US" sz="2000" b="0" i="0" u="none" strike="noStrike" dirty="0">
                  <a:solidFill>
                    <a:srgbClr val="3B7DDD"/>
                  </a:solidFill>
                  <a:latin typeface="NanumSquare ExtraBold"/>
                </a:rPr>
                <a:t> 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C5C37E3-8332-59DE-4118-72AB125CD813}"/>
                </a:ext>
              </a:extLst>
            </p:cNvPr>
            <p:cNvSpPr txBox="1"/>
            <p:nvPr/>
          </p:nvSpPr>
          <p:spPr>
            <a:xfrm>
              <a:off x="558800" y="520700"/>
              <a:ext cx="6858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3000" b="0" i="0" u="none" strike="noStrike" dirty="0">
                  <a:solidFill>
                    <a:srgbClr val="3B7DDD"/>
                  </a:solidFill>
                  <a:latin typeface="NanumSquare ExtraBold"/>
                </a:rPr>
                <a:t>02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E47D6CC-FFDC-F941-188A-4EEE777B5210}"/>
                </a:ext>
              </a:extLst>
            </p:cNvPr>
            <p:cNvSpPr txBox="1"/>
            <p:nvPr/>
          </p:nvSpPr>
          <p:spPr>
            <a:xfrm>
              <a:off x="1282700" y="1358900"/>
              <a:ext cx="10756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4000" b="0" i="0" u="none" strike="noStrike" dirty="0">
                  <a:solidFill>
                    <a:srgbClr val="3B7DDD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1</a:t>
              </a:r>
              <a:r>
                <a:rPr lang="ko-KR" altLang="en-US" sz="4000" dirty="0">
                  <a:solidFill>
                    <a:srgbClr val="3B7DDD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단계 </a:t>
              </a:r>
              <a:r>
                <a:rPr lang="en-US" altLang="ko-KR" sz="4000" dirty="0">
                  <a:solidFill>
                    <a:srgbClr val="3B7DDD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: </a:t>
              </a:r>
              <a:r>
                <a:rPr lang="ko-KR" altLang="en-US" sz="4000" dirty="0">
                  <a:solidFill>
                    <a:srgbClr val="3B7DDD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데이터 추출 및 구조화</a:t>
              </a:r>
              <a:endPara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E7386-F14F-DD01-3093-668AB7BBEBA6}"/>
                </a:ext>
              </a:extLst>
            </p:cNvPr>
            <p:cNvGrpSpPr/>
            <p:nvPr/>
          </p:nvGrpSpPr>
          <p:grpSpPr>
            <a:xfrm>
              <a:off x="1952950" y="3104233"/>
              <a:ext cx="14382100" cy="6752304"/>
              <a:chOff x="1905000" y="2393950"/>
              <a:chExt cx="14382100" cy="675230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F667E74-9800-250B-F809-9AE8E17A701D}"/>
                  </a:ext>
                </a:extLst>
              </p:cNvPr>
              <p:cNvGrpSpPr/>
              <p:nvPr/>
            </p:nvGrpSpPr>
            <p:grpSpPr>
              <a:xfrm>
                <a:off x="1910328" y="4722352"/>
                <a:ext cx="6553200" cy="2095500"/>
                <a:chOff x="1905000" y="5689600"/>
                <a:chExt cx="7810500" cy="25019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3F7F03E-6E8A-3E73-A70B-9467FEE00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13600" y="5689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1AFB8DD4-68A4-1358-C260-1316CF6B87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5000" y="5689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13" name="Picture 13">
                  <a:extLst>
                    <a:ext uri="{FF2B5EF4-FFF2-40B4-BE49-F238E27FC236}">
                      <a16:creationId xmlns:a16="http://schemas.microsoft.com/office/drawing/2014/main" id="{F67AA444-550E-4F15-06E6-5B7B5A49A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1900" y="6807200"/>
                  <a:ext cx="1549400" cy="266700"/>
                </a:xfrm>
                <a:prstGeom prst="rect">
                  <a:avLst/>
                </a:prstGeom>
              </p:spPr>
            </p:pic>
            <p:sp>
              <p:nvSpPr>
                <p:cNvPr id="14" name="TextBox 14">
                  <a:extLst>
                    <a:ext uri="{FF2B5EF4-FFF2-40B4-BE49-F238E27FC236}">
                      <a16:creationId xmlns:a16="http://schemas.microsoft.com/office/drawing/2014/main" id="{0DCF1525-2CAD-4A88-09F6-AE1243826AB2}"/>
                    </a:ext>
                  </a:extLst>
                </p:cNvPr>
                <p:cNvSpPr txBox="1"/>
                <p:nvPr/>
              </p:nvSpPr>
              <p:spPr>
                <a:xfrm>
                  <a:off x="2120900" y="6578600"/>
                  <a:ext cx="20828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3200" b="0" i="0" u="none" strike="noStrike" dirty="0">
                      <a:solidFill>
                        <a:srgbClr val="3B7DDD"/>
                      </a:solidFill>
                      <a:latin typeface="NanumSquare ExtraBold"/>
                    </a:rPr>
                    <a:t>Table</a:t>
                  </a:r>
                </a:p>
              </p:txBody>
            </p:sp>
            <p:sp>
              <p:nvSpPr>
                <p:cNvPr id="15" name="TextBox 15">
                  <a:extLst>
                    <a:ext uri="{FF2B5EF4-FFF2-40B4-BE49-F238E27FC236}">
                      <a16:creationId xmlns:a16="http://schemas.microsoft.com/office/drawing/2014/main" id="{D547AA66-5F34-C835-CD66-519949EE955F}"/>
                    </a:ext>
                  </a:extLst>
                </p:cNvPr>
                <p:cNvSpPr txBox="1"/>
                <p:nvPr/>
              </p:nvSpPr>
              <p:spPr>
                <a:xfrm>
                  <a:off x="7404100" y="6578600"/>
                  <a:ext cx="21336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3200" dirty="0">
                      <a:solidFill>
                        <a:srgbClr val="FFFFFF"/>
                      </a:solidFill>
                      <a:latin typeface="NanumSquare ExtraBold"/>
                    </a:rPr>
                    <a:t>CSV</a:t>
                  </a:r>
                  <a:endParaRPr lang="en-US" sz="3200" b="0" i="0" u="none" strike="noStrike" dirty="0">
                    <a:solidFill>
                      <a:srgbClr val="FFFFFF"/>
                    </a:solidFill>
                    <a:latin typeface="NanumSquare ExtraBold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724062A-0DD7-957C-652C-1DA7636AFE2B}"/>
                  </a:ext>
                </a:extLst>
              </p:cNvPr>
              <p:cNvGrpSpPr/>
              <p:nvPr/>
            </p:nvGrpSpPr>
            <p:grpSpPr>
              <a:xfrm>
                <a:off x="1905000" y="2393950"/>
                <a:ext cx="6553200" cy="2095500"/>
                <a:chOff x="1905000" y="2895600"/>
                <a:chExt cx="7810500" cy="2501900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0D92B627-58D9-6B10-7487-80C82BF07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13600" y="2895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10" name="Picture 10">
                  <a:extLst>
                    <a:ext uri="{FF2B5EF4-FFF2-40B4-BE49-F238E27FC236}">
                      <a16:creationId xmlns:a16="http://schemas.microsoft.com/office/drawing/2014/main" id="{D4F19234-F8BA-B1CC-8BEB-6EAD5DD2B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5000" y="2895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11" name="Picture 11">
                  <a:extLst>
                    <a:ext uri="{FF2B5EF4-FFF2-40B4-BE49-F238E27FC236}">
                      <a16:creationId xmlns:a16="http://schemas.microsoft.com/office/drawing/2014/main" id="{A8A5D1F0-7EDA-BD7D-DEA1-F9A6F429F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1900" y="4013200"/>
                  <a:ext cx="1549400" cy="266700"/>
                </a:xfrm>
                <a:prstGeom prst="rect">
                  <a:avLst/>
                </a:prstGeom>
              </p:spPr>
            </p:pic>
            <p:sp>
              <p:nvSpPr>
                <p:cNvPr id="16" name="TextBox 16">
                  <a:extLst>
                    <a:ext uri="{FF2B5EF4-FFF2-40B4-BE49-F238E27FC236}">
                      <a16:creationId xmlns:a16="http://schemas.microsoft.com/office/drawing/2014/main" id="{C7F3BD00-C60C-2AC8-19E1-EB7315CC0567}"/>
                    </a:ext>
                  </a:extLst>
                </p:cNvPr>
                <p:cNvSpPr txBox="1"/>
                <p:nvPr/>
              </p:nvSpPr>
              <p:spPr>
                <a:xfrm>
                  <a:off x="2019300" y="3784600"/>
                  <a:ext cx="22733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3200" b="0" i="0" u="none" strike="noStrike" dirty="0">
                      <a:solidFill>
                        <a:srgbClr val="201A74"/>
                      </a:solidFill>
                      <a:latin typeface="NanumSquare ExtraBold"/>
                    </a:rPr>
                    <a:t>Text</a:t>
                  </a:r>
                </a:p>
              </p:txBody>
            </p:sp>
            <p:sp>
              <p:nvSpPr>
                <p:cNvPr id="17" name="TextBox 17">
                  <a:extLst>
                    <a:ext uri="{FF2B5EF4-FFF2-40B4-BE49-F238E27FC236}">
                      <a16:creationId xmlns:a16="http://schemas.microsoft.com/office/drawing/2014/main" id="{F37EBBBA-7D32-ACCA-477B-711D0B9529E0}"/>
                    </a:ext>
                  </a:extLst>
                </p:cNvPr>
                <p:cNvSpPr txBox="1"/>
                <p:nvPr/>
              </p:nvSpPr>
              <p:spPr>
                <a:xfrm>
                  <a:off x="7445607" y="3784600"/>
                  <a:ext cx="201295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2500" b="0" i="0" u="none" strike="noStrike" dirty="0">
                      <a:solidFill>
                        <a:srgbClr val="FFFFFF"/>
                      </a:solidFill>
                      <a:latin typeface="NanumSquare ExtraBold"/>
                    </a:rPr>
                    <a:t>Markdown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1141EEB6-64B5-41A3-0EF5-1BF5EDBBF897}"/>
                  </a:ext>
                </a:extLst>
              </p:cNvPr>
              <p:cNvGrpSpPr/>
              <p:nvPr/>
            </p:nvGrpSpPr>
            <p:grpSpPr>
              <a:xfrm>
                <a:off x="10290447" y="2544866"/>
                <a:ext cx="5996653" cy="1484773"/>
                <a:chOff x="10437147" y="3207308"/>
                <a:chExt cx="5996653" cy="1484773"/>
              </a:xfrm>
            </p:grpSpPr>
            <p:sp>
              <p:nvSpPr>
                <p:cNvPr id="18" name="TextBox 18">
                  <a:extLst>
                    <a:ext uri="{FF2B5EF4-FFF2-40B4-BE49-F238E27FC236}">
                      <a16:creationId xmlns:a16="http://schemas.microsoft.com/office/drawing/2014/main" id="{BD70DCA9-F097-F9BA-FE2A-BAB3DA2AC0BC}"/>
                    </a:ext>
                  </a:extLst>
                </p:cNvPr>
                <p:cNvSpPr txBox="1"/>
                <p:nvPr/>
              </p:nvSpPr>
              <p:spPr>
                <a:xfrm>
                  <a:off x="10437147" y="3207308"/>
                  <a:ext cx="4851400" cy="444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99600"/>
                    </a:lnSpc>
                  </a:pPr>
                  <a:r>
                    <a:rPr lang="ko-KR" altLang="en-US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텍스트</a:t>
                  </a: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(text)</a:t>
                  </a:r>
                  <a:r>
                    <a:rPr lang="ko-KR" altLang="en-US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 → 마크다운</a:t>
                  </a: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(.md)</a:t>
                  </a:r>
                  <a:endParaRPr lang="en-US" sz="2800" b="0" i="0" u="none" strike="noStrike" dirty="0">
                    <a:solidFill>
                      <a:srgbClr val="4254A6"/>
                    </a:solidFill>
                    <a:latin typeface="NanumSquare ExtraBold" panose="020B0600000101010101" charset="-127"/>
                    <a:ea typeface="NanumSquare ExtraBold" panose="020B0600000101010101" charset="-127"/>
                  </a:endParaRPr>
                </a:p>
              </p:txBody>
            </p:sp>
            <p:sp>
              <p:nvSpPr>
                <p:cNvPr id="19" name="TextBox 19">
                  <a:extLst>
                    <a:ext uri="{FF2B5EF4-FFF2-40B4-BE49-F238E27FC236}">
                      <a16:creationId xmlns:a16="http://schemas.microsoft.com/office/drawing/2014/main" id="{63D0B865-E08D-50CD-9166-AD295054E565}"/>
                    </a:ext>
                  </a:extLst>
                </p:cNvPr>
                <p:cNvSpPr txBox="1"/>
                <p:nvPr/>
              </p:nvSpPr>
              <p:spPr>
                <a:xfrm>
                  <a:off x="10452100" y="3739581"/>
                  <a:ext cx="5981700" cy="952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문서의 기본 텍스트를 머리글</a:t>
                  </a:r>
                  <a:r>
                    <a:rPr lang="en-US" altLang="ko-KR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/</a:t>
                  </a:r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바닥글과 같은 불필요한 내용을 제외한 순수한 본문 내용만 페이지별로 추출</a:t>
                  </a:r>
                  <a:endParaRPr lang="en-US" altLang="ko-KR" sz="2500" dirty="0">
                    <a:solidFill>
                      <a:schemeClr val="bg1">
                        <a:lumMod val="50000"/>
                      </a:schemeClr>
                    </a:solidFill>
                    <a:latin typeface="NanumSquare Regular" panose="020B0600000101010101" charset="-127"/>
                    <a:ea typeface="NanumSquare Regular" panose="020B0600000101010101" charset="-127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409F5D9-ECAA-9245-2BF9-6F8A06B3725D}"/>
                  </a:ext>
                </a:extLst>
              </p:cNvPr>
              <p:cNvGrpSpPr/>
              <p:nvPr/>
            </p:nvGrpSpPr>
            <p:grpSpPr>
              <a:xfrm>
                <a:off x="1905000" y="7050754"/>
                <a:ext cx="6553200" cy="2095500"/>
                <a:chOff x="1905000" y="2895600"/>
                <a:chExt cx="7810500" cy="2501900"/>
              </a:xfrm>
            </p:grpSpPr>
            <p:pic>
              <p:nvPicPr>
                <p:cNvPr id="26" name="Picture 3">
                  <a:extLst>
                    <a:ext uri="{FF2B5EF4-FFF2-40B4-BE49-F238E27FC236}">
                      <a16:creationId xmlns:a16="http://schemas.microsoft.com/office/drawing/2014/main" id="{AF23C738-5550-C174-2A00-AB179B855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13600" y="2895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27" name="Picture 10">
                  <a:extLst>
                    <a:ext uri="{FF2B5EF4-FFF2-40B4-BE49-F238E27FC236}">
                      <a16:creationId xmlns:a16="http://schemas.microsoft.com/office/drawing/2014/main" id="{4887A80F-E303-92D5-B1A7-868A6DBE1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5000" y="2895600"/>
                  <a:ext cx="2501900" cy="2501900"/>
                </a:xfrm>
                <a:prstGeom prst="rect">
                  <a:avLst/>
                </a:prstGeom>
              </p:spPr>
            </p:pic>
            <p:pic>
              <p:nvPicPr>
                <p:cNvPr id="28" name="Picture 11">
                  <a:extLst>
                    <a:ext uri="{FF2B5EF4-FFF2-40B4-BE49-F238E27FC236}">
                      <a16:creationId xmlns:a16="http://schemas.microsoft.com/office/drawing/2014/main" id="{580EF117-04DB-E41B-3F1B-63CA69800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41900" y="4013200"/>
                  <a:ext cx="1549400" cy="266700"/>
                </a:xfrm>
                <a:prstGeom prst="rect">
                  <a:avLst/>
                </a:prstGeom>
              </p:spPr>
            </p:pic>
            <p:sp>
              <p:nvSpPr>
                <p:cNvPr id="29" name="TextBox 16">
                  <a:extLst>
                    <a:ext uri="{FF2B5EF4-FFF2-40B4-BE49-F238E27FC236}">
                      <a16:creationId xmlns:a16="http://schemas.microsoft.com/office/drawing/2014/main" id="{C0113A93-C8A7-AD29-6298-2DC8286650E6}"/>
                    </a:ext>
                  </a:extLst>
                </p:cNvPr>
                <p:cNvSpPr txBox="1"/>
                <p:nvPr/>
              </p:nvSpPr>
              <p:spPr>
                <a:xfrm>
                  <a:off x="2019300" y="3784600"/>
                  <a:ext cx="22733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3200" b="0" i="0" u="none" strike="noStrike" dirty="0">
                      <a:solidFill>
                        <a:srgbClr val="201A74"/>
                      </a:solidFill>
                      <a:latin typeface="NanumSquare ExtraBold"/>
                    </a:rPr>
                    <a:t>Image</a:t>
                  </a:r>
                </a:p>
              </p:txBody>
            </p:sp>
            <p:sp>
              <p:nvSpPr>
                <p:cNvPr id="30" name="TextBox 17">
                  <a:extLst>
                    <a:ext uri="{FF2B5EF4-FFF2-40B4-BE49-F238E27FC236}">
                      <a16:creationId xmlns:a16="http://schemas.microsoft.com/office/drawing/2014/main" id="{D0E95998-8FF6-36FA-5AC9-15A405A80457}"/>
                    </a:ext>
                  </a:extLst>
                </p:cNvPr>
                <p:cNvSpPr txBox="1"/>
                <p:nvPr/>
              </p:nvSpPr>
              <p:spPr>
                <a:xfrm>
                  <a:off x="7531100" y="3784600"/>
                  <a:ext cx="1866900" cy="711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3200" dirty="0">
                      <a:solidFill>
                        <a:srgbClr val="FFFFFF"/>
                      </a:solidFill>
                      <a:latin typeface="NanumSquare ExtraBold"/>
                    </a:rPr>
                    <a:t>PNG</a:t>
                  </a:r>
                  <a:endParaRPr lang="en-US" sz="3200" b="0" i="0" u="none" strike="noStrike" dirty="0">
                    <a:solidFill>
                      <a:srgbClr val="FFFFFF"/>
                    </a:solidFill>
                    <a:latin typeface="NanumSquare ExtraBold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F2AA548-EF5F-DF79-D803-03D96C48D270}"/>
                  </a:ext>
                </a:extLst>
              </p:cNvPr>
              <p:cNvGrpSpPr/>
              <p:nvPr/>
            </p:nvGrpSpPr>
            <p:grpSpPr>
              <a:xfrm>
                <a:off x="10280615" y="7350798"/>
                <a:ext cx="5996653" cy="1484773"/>
                <a:chOff x="10437147" y="3207308"/>
                <a:chExt cx="5996653" cy="1484773"/>
              </a:xfrm>
            </p:grpSpPr>
            <p:sp>
              <p:nvSpPr>
                <p:cNvPr id="39" name="TextBox 18">
                  <a:extLst>
                    <a:ext uri="{FF2B5EF4-FFF2-40B4-BE49-F238E27FC236}">
                      <a16:creationId xmlns:a16="http://schemas.microsoft.com/office/drawing/2014/main" id="{E143ACBB-E518-FB39-9F2B-CDF1D51F0D86}"/>
                    </a:ext>
                  </a:extLst>
                </p:cNvPr>
                <p:cNvSpPr txBox="1"/>
                <p:nvPr/>
              </p:nvSpPr>
              <p:spPr>
                <a:xfrm>
                  <a:off x="10437147" y="3207308"/>
                  <a:ext cx="4851400" cy="444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99600"/>
                    </a:lnSpc>
                  </a:pP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Image</a:t>
                  </a:r>
                  <a:r>
                    <a:rPr lang="ko-KR" altLang="en-US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 → </a:t>
                  </a: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PNG</a:t>
                  </a:r>
                  <a:endParaRPr lang="en-US" sz="2800" b="0" i="0" u="none" strike="noStrike" dirty="0">
                    <a:solidFill>
                      <a:srgbClr val="4254A6"/>
                    </a:solidFill>
                    <a:latin typeface="NanumSquare ExtraBold" panose="020B0600000101010101" charset="-127"/>
                    <a:ea typeface="NanumSquare ExtraBold" panose="020B0600000101010101" charset="-127"/>
                  </a:endParaRPr>
                </a:p>
              </p:txBody>
            </p:sp>
            <p:sp>
              <p:nvSpPr>
                <p:cNvPr id="40" name="TextBox 19">
                  <a:extLst>
                    <a:ext uri="{FF2B5EF4-FFF2-40B4-BE49-F238E27FC236}">
                      <a16:creationId xmlns:a16="http://schemas.microsoft.com/office/drawing/2014/main" id="{060B02F3-A063-CCCD-DF17-9E05EFE95262}"/>
                    </a:ext>
                  </a:extLst>
                </p:cNvPr>
                <p:cNvSpPr txBox="1"/>
                <p:nvPr/>
              </p:nvSpPr>
              <p:spPr>
                <a:xfrm>
                  <a:off x="10452100" y="3739581"/>
                  <a:ext cx="5981700" cy="952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차트</a:t>
                  </a:r>
                  <a:r>
                    <a:rPr lang="en-US" altLang="ko-KR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다이어그램</a:t>
                  </a:r>
                  <a:r>
                    <a:rPr lang="en-US" altLang="ko-KR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, </a:t>
                  </a:r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사진 등 의미 있는 시각 정보들을 </a:t>
                  </a:r>
                  <a:r>
                    <a:rPr lang="en-US" altLang="ko-KR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PNG</a:t>
                  </a:r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</a:rPr>
                    <a:t>파일로 저장</a:t>
                  </a:r>
                  <a:endParaRPr lang="en-US" altLang="ko-KR" sz="25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873B8C-8C65-3405-C028-5CE56BFA5D63}"/>
                  </a:ext>
                </a:extLst>
              </p:cNvPr>
              <p:cNvGrpSpPr/>
              <p:nvPr/>
            </p:nvGrpSpPr>
            <p:grpSpPr>
              <a:xfrm>
                <a:off x="10280615" y="4995632"/>
                <a:ext cx="5996653" cy="1484773"/>
                <a:chOff x="10437147" y="3207308"/>
                <a:chExt cx="5996653" cy="1484773"/>
              </a:xfrm>
            </p:grpSpPr>
            <p:sp>
              <p:nvSpPr>
                <p:cNvPr id="42" name="TextBox 18">
                  <a:extLst>
                    <a:ext uri="{FF2B5EF4-FFF2-40B4-BE49-F238E27FC236}">
                      <a16:creationId xmlns:a16="http://schemas.microsoft.com/office/drawing/2014/main" id="{40E44B7F-EDCE-85D5-7452-648763B71849}"/>
                    </a:ext>
                  </a:extLst>
                </p:cNvPr>
                <p:cNvSpPr txBox="1"/>
                <p:nvPr/>
              </p:nvSpPr>
              <p:spPr>
                <a:xfrm>
                  <a:off x="10437147" y="3207308"/>
                  <a:ext cx="4851400" cy="444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99600"/>
                    </a:lnSpc>
                  </a:pPr>
                  <a:r>
                    <a:rPr lang="ko-KR" altLang="en-US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표</a:t>
                  </a: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(table)</a:t>
                  </a:r>
                  <a:r>
                    <a:rPr lang="ko-KR" altLang="en-US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 → </a:t>
                  </a:r>
                  <a:r>
                    <a:rPr lang="en-US" altLang="ko-KR" sz="2800" dirty="0">
                      <a:solidFill>
                        <a:srgbClr val="4254A6"/>
                      </a:solidFill>
                      <a:latin typeface="NanumSquare ExtraBold" panose="020B0600000101010101" charset="-127"/>
                      <a:ea typeface="NanumSquare ExtraBold" panose="020B0600000101010101" charset="-127"/>
                    </a:rPr>
                    <a:t>CSV</a:t>
                  </a:r>
                  <a:endParaRPr lang="en-US" sz="2800" b="0" i="0" u="none" strike="noStrike" dirty="0">
                    <a:solidFill>
                      <a:srgbClr val="4254A6"/>
                    </a:solidFill>
                    <a:latin typeface="NanumSquare ExtraBold" panose="020B0600000101010101" charset="-127"/>
                    <a:ea typeface="NanumSquare ExtraBold" panose="020B0600000101010101" charset="-127"/>
                  </a:endParaRPr>
                </a:p>
              </p:txBody>
            </p:sp>
            <p:sp>
              <p:nvSpPr>
                <p:cNvPr id="43" name="TextBox 19">
                  <a:extLst>
                    <a:ext uri="{FF2B5EF4-FFF2-40B4-BE49-F238E27FC236}">
                      <a16:creationId xmlns:a16="http://schemas.microsoft.com/office/drawing/2014/main" id="{0865BF4D-374A-C665-8F5E-441DC2A4C7AF}"/>
                    </a:ext>
                  </a:extLst>
                </p:cNvPr>
                <p:cNvSpPr txBox="1"/>
                <p:nvPr/>
              </p:nvSpPr>
              <p:spPr>
                <a:xfrm>
                  <a:off x="10452100" y="3739581"/>
                  <a:ext cx="5981700" cy="9525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페이지 내 표를 탐지하여 그 구조를 그대로 보존하는 </a:t>
                  </a:r>
                  <a:r>
                    <a:rPr lang="en-US" altLang="ko-KR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CSV </a:t>
                  </a:r>
                  <a:r>
                    <a:rPr lang="ko-KR" altLang="en-US" sz="2500" dirty="0">
                      <a:solidFill>
                        <a:schemeClr val="bg1">
                          <a:lumMod val="50000"/>
                        </a:schemeClr>
                      </a:solidFill>
                      <a:latin typeface="NanumSquare Regular" panose="020B0600000101010101" charset="-127"/>
                      <a:ea typeface="NanumSquare Regular" panose="020B0600000101010101" charset="-127"/>
                    </a:rPr>
                    <a:t>파일로 추출</a:t>
                  </a:r>
                  <a:endParaRPr lang="en-US" altLang="ko-KR" sz="2500" dirty="0">
                    <a:solidFill>
                      <a:schemeClr val="bg1">
                        <a:lumMod val="50000"/>
                      </a:schemeClr>
                    </a:solidFill>
                    <a:latin typeface="NanumSquare Regular" panose="020B0600000101010101" charset="-127"/>
                    <a:ea typeface="NanumSquare Regular" panose="020B0600000101010101" charset="-127"/>
                  </a:endParaRPr>
                </a:p>
              </p:txBody>
            </p:sp>
          </p:grpSp>
        </p:grp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E962C66C-69D3-31C8-8293-5E85BF8C9598}"/>
                </a:ext>
              </a:extLst>
            </p:cNvPr>
            <p:cNvSpPr txBox="1"/>
            <p:nvPr/>
          </p:nvSpPr>
          <p:spPr>
            <a:xfrm>
              <a:off x="1280694" y="2160131"/>
              <a:ext cx="16143705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800" b="1" i="0" u="none" strike="noStrike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PyMuPDF</a:t>
              </a:r>
              <a:r>
                <a:rPr lang="en-US" sz="2800" b="1" i="0" u="none" strike="noStrike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</a:t>
              </a:r>
              <a:r>
                <a:rPr lang="en-US" sz="2800" b="1" i="0" u="none" strike="noStrike" dirty="0" err="1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camelot</a:t>
              </a:r>
              <a:r>
                <a:rPr lang="ko-KR" altLang="en-US" sz="2800" b="1" i="0" u="none" strike="noStrike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과 같은 라이브러리를 사용하여 </a:t>
              </a:r>
              <a:r>
                <a:rPr lang="en-US" altLang="ko-KR" sz="2800" b="1" i="0" u="none" strike="noStrike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PDF </a:t>
              </a:r>
              <a:r>
                <a:rPr lang="ko-KR" altLang="en-US" sz="2800" b="1" i="0" u="none" strike="noStrike" dirty="0">
                  <a:solidFill>
                    <a:schemeClr val="bg1">
                      <a:lumMod val="50000"/>
                    </a:schemeClr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문서를 구조적으로 분해 및 핵심 데이터 추출</a:t>
              </a:r>
              <a:endPara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737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DA9CC21B-E53F-1461-8A57-5BA1D57A476B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849091D-80D4-4F18-BE91-B32D7777D210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2</a:t>
            </a:r>
            <a:endParaRPr lang="en-US" sz="30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0CF6A66-B7BC-954F-1DE6-FE496C127EA5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AE0D5D5-8EC7-B825-1BF5-82471A8D3F73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dirty="0">
                <a:latin typeface="NanumSquare Regular" panose="020B0600000101010101" charset="-127"/>
                <a:ea typeface="NanumSquare Regular" panose="020B0600000101010101" charset="-127"/>
              </a:rPr>
              <a:t>기능</a:t>
            </a:r>
            <a:r>
              <a:rPr lang="ko-KR" altLang="en-US" sz="28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을 이용해 완전한 텍스트로 변환</a:t>
            </a:r>
            <a:endParaRPr lang="en-US" sz="2800" b="1" i="0" u="none" strike="noStrike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94716390-DED7-2D13-3EE1-4123D33C1D7E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2-1. 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텍스트 교정 및 복원</a:t>
            </a:r>
            <a:endParaRPr lang="en-US" sz="3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FA839A86-C528-6687-BAC8-128C8073735C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 err="1">
                <a:latin typeface="NanumSquare Regular" panose="020B0600000101010101" charset="-127"/>
                <a:ea typeface="NanumSquare Regular" panose="020B0600000101010101" charset="-127"/>
              </a:rPr>
              <a:t>PDF에서</a:t>
            </a: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 추출된 텍스트는 종종 단어가 깨지거나 </a:t>
            </a:r>
            <a:r>
              <a:rPr lang="ko-KR" altLang="ko-KR" sz="2800" b="1" dirty="0" err="1">
                <a:latin typeface="NanumSquare Regular" panose="020B0600000101010101" charset="-127"/>
                <a:ea typeface="NanumSquare Regular" panose="020B0600000101010101" charset="-127"/>
              </a:rPr>
              <a:t>오탈자가</a:t>
            </a: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 포함됩니다. </a:t>
            </a:r>
            <a:r>
              <a:rPr lang="ko-KR" altLang="ko-KR" sz="2800" b="1" dirty="0" err="1">
                <a:latin typeface="NanumSquare Regular" panose="020B0600000101010101" charset="-127"/>
                <a:ea typeface="NanumSquare Regular" panose="020B0600000101010101" charset="-127"/>
              </a:rPr>
              <a:t>AI는</a:t>
            </a: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 이러한 오류를 수정하여 문장의 완성도를 높입니다.</a:t>
            </a:r>
            <a:endParaRPr lang="en-US" altLang="ko-KR" sz="2800" b="1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800" b="1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처리 방식: 깨진 텍스트 덩어리를 </a:t>
            </a:r>
            <a:r>
              <a:rPr lang="ko-KR" altLang="ko-KR" sz="2800" b="1" dirty="0" err="1">
                <a:latin typeface="NanumSquare Regular" panose="020B0600000101010101" charset="-127"/>
                <a:ea typeface="NanumSquare Regular" panose="020B0600000101010101" charset="-127"/>
              </a:rPr>
              <a:t>AI에</a:t>
            </a: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 전달하며, "문맥에 맞게 자연스러운 문장으로 복원하되, 원본의 의미를 절대 변경하지 </a:t>
            </a:r>
            <a:r>
              <a:rPr lang="ko-KR" altLang="ko-KR" sz="2800" b="1" dirty="0" err="1">
                <a:latin typeface="NanumSquare Regular" panose="020B0600000101010101" charset="-127"/>
                <a:ea typeface="NanumSquare Regular" panose="020B0600000101010101" charset="-127"/>
              </a:rPr>
              <a:t>말라"고</a:t>
            </a:r>
            <a:r>
              <a:rPr lang="ko-KR" altLang="ko-KR" sz="2800" b="1" dirty="0">
                <a:latin typeface="NanumSquare Regular" panose="020B0600000101010101" charset="-127"/>
                <a:ea typeface="NanumSquare Regular" panose="020B0600000101010101" charset="-127"/>
              </a:rPr>
              <a:t> 지시합니다.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20FE7-BD57-41EA-2ACE-4B2307A1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640EBA4-E989-FBA8-F170-4C7830D56E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E784837F-F881-4CA4-33D0-DCFEC9E02732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CE5F0C40-E492-BBCB-8052-9A9E7A900836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6C957BE-35E4-85B0-C02D-DFCE2AD9CBF8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61EA12D-E418-5EB3-6FDC-E5D06BE8E40D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2F3ECF2F-03D9-B9B0-5C9C-20CBF7480B2F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2-2.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표 데이터 서술</a:t>
            </a: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 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A88775E8-8077-E6EC-7388-9A297BBB7849}"/>
              </a:ext>
            </a:extLst>
          </p:cNvPr>
          <p:cNvSpPr txBox="1"/>
          <p:nvPr/>
        </p:nvSpPr>
        <p:spPr>
          <a:xfrm>
            <a:off x="3200400" y="5329331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단순히 표 데이터를 나열하는 것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 아닌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altLang="ko-KR" sz="28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AI가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표의 시각적 맥락까지 이해하여 자연스러운 설명으로 변환합니다.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처리 방식: </a:t>
            </a:r>
            <a:r>
              <a:rPr lang="ko-KR" altLang="ko-KR" sz="28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camelot으로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추출한 CSV 데이터와 함께, 표가 포함된 페이지 전체의 이미지를 GPT-4o에 동시에 제공합니다. </a:t>
            </a:r>
            <a:r>
              <a:rPr lang="ko-KR" altLang="ko-KR" sz="28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AI는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이미지를 보고 표의 제목과 단위를 파악한 후, CSV 데이터를 기반으로 내용을 서술합니다.</a:t>
            </a:r>
          </a:p>
        </p:txBody>
      </p:sp>
    </p:spTree>
    <p:extLst>
      <p:ext uri="{BB962C8B-B14F-4D97-AF65-F5344CB8AC3E}">
        <p14:creationId xmlns:p14="http://schemas.microsoft.com/office/powerpoint/2010/main" val="78487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7379-4E1E-E466-3174-8558625E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5D82702-23B5-B223-27E9-F0399E9552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87A47190-7963-C49D-2A3C-C54F49E66034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32F6C861-26C5-1A91-3ADA-264EF2973BB7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1DA69F37-A7D2-DD01-9AE9-85D1BD8E8669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A75663B-6951-53EC-E242-9C6DAE74DB3D}"/>
              </a:ext>
            </a:extLst>
          </p:cNvPr>
          <p:cNvSpPr txBox="1"/>
          <p:nvPr/>
        </p:nvSpPr>
        <p:spPr>
          <a:xfrm>
            <a:off x="1280695" y="2160131"/>
            <a:ext cx="15864306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C66869DC-865F-B3EA-71CB-0F379AE45251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2-2.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표 데이터 서술</a:t>
            </a: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 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ACB2989A-C369-6D1C-9614-9FE3813C20D2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핵심 프롬프트 지시사항: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페이지 전체 이미지에서 표의 제목과 단위를 찾아 명시할 것.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각 행의 데이터를 기계적으로 나열하지 말고, 완전한 문장으로 설명할 것.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원본에 없는 내용을 절대 분석, 요약, 추론하지 말 것.</a:t>
            </a:r>
          </a:p>
        </p:txBody>
      </p:sp>
    </p:spTree>
    <p:extLst>
      <p:ext uri="{BB962C8B-B14F-4D97-AF65-F5344CB8AC3E}">
        <p14:creationId xmlns:p14="http://schemas.microsoft.com/office/powerpoint/2010/main" val="324399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82FC-B85D-2F83-214A-EBDB5D54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A1D8E82-FB3D-C77E-6F3E-778887E588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889F6108-D851-19D2-A5B1-8D800BF1D4AC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1F1ED36F-CD49-7D32-A988-A56FA81CFB5A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4DE5959-F25F-FD61-627D-30ED25FBFEB5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793A0A7-7A4C-5398-EFED-75006FCBB9DB}"/>
              </a:ext>
            </a:extLst>
          </p:cNvPr>
          <p:cNvSpPr txBox="1"/>
          <p:nvPr/>
        </p:nvSpPr>
        <p:spPr>
          <a:xfrm>
            <a:off x="1280695" y="2160131"/>
            <a:ext cx="15864306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9CFD07B7-73E1-C219-392C-FF2EE6072639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2-2.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표 데이터 서술</a:t>
            </a: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 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0BFB028C-07BC-E9DC-21A2-9E3694EF3BD4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핵심 프롬프트 지시사항: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페이지 전체 이미지에서 표의 제목과 단위를 찾아 명시할 것.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각 행의 데이터를 기계적으로 나열하지 말고, 완전한 문장으로 설명할 것.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원본에 없는 내용을 절대 분석, 요약, 추론하지 말 것.</a:t>
            </a: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74BD6D-52E3-9C2F-9EFF-72DDFB080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122606"/>
            <a:ext cx="14902050" cy="32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43FD-8375-D271-EA26-718550B3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865666E-5C50-5F1C-00C1-FF8E086C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E9FDB89A-C527-7AC4-338F-44F57430084E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CEF05BDD-DF5A-9E2F-F14C-84956453BE3B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721DDF1-ECA2-B793-CCB3-0DC77F090A4C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BA41819-D5D4-2835-6585-FACE3C5F04FE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38F573-69C2-628B-5568-618B7A23E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13" y="4023743"/>
            <a:ext cx="7960848" cy="410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02D1C-9432-12D8-999A-DE17339A2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61" y="4023743"/>
            <a:ext cx="7032526" cy="46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4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7F752-D365-466F-9CAF-266FA0B1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7894F49-3C16-4CF5-A58D-0A3FE687E9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B827D22D-BE2C-9F2B-DADA-3F9A85BAA104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CAA2B3F-355C-9CDC-2DBD-CE8959512839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1963BADC-0829-6CB6-2E5E-E66069ED72E1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62E4A7EB-342C-46B5-170D-030001F7068F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1049A2F1-7450-E4DE-24DC-463F2FFEE9C1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2-3.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이미지 정보 서술</a:t>
            </a:r>
            <a:endParaRPr lang="en-US" altLang="ko-KR" sz="3500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FCDDDB5A-9604-525B-9923-7252DEDE73C9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이미지에 담긴 시각 정보를 객관적인 텍스트로 변환합니다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처리 방식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이미지 파일을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Base64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로 인코딩하여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에 전달합니다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이때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AI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는 이미지가 정보 전달 목적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차트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다이어그램 등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인지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단순 장식용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로고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배경 등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인지 먼저 판단합니다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542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5190-E7A8-F6AE-AD1F-3C4795499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AC62A9E-1A9D-567C-1C9F-E491323D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307633C7-C7A1-23FC-A72D-25790D0E8B19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82879C0-F2FE-E138-848C-362BF220A237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06F8B10-A837-6D80-EDC2-5B6369CC3CFC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EFD45618-87F3-87AD-DC81-1CB394BE6885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38D28D86-0882-ED25-CA7C-17CAD1D41C0F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2-3.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이미지 정보 서술</a:t>
            </a:r>
            <a:endParaRPr lang="en-US" altLang="ko-KR" sz="3500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47D6D606-433F-9F94-7242-4BD7C70E791F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핵심 프롬프트 지시사항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1.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의미 없는 장식용 이미지는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'(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배경 이미지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)'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라고만 응답할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2.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차트의 경우 제목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축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단위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범례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데이터 포인트를 포함하여 설명할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3.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사진이나 다이어그램은 보이는 그대로의 객체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텍스트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상황을 묘사할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4.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절대 주관적인 해석이나 결론을 내리지 말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57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A0042-2CF4-4862-5F02-58BD4AB8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1307D57-28B9-1427-8338-CF39654C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874BBE83-3164-3B9C-9191-28080426C33F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6D777841-C55C-F8B2-9407-A8C6766A3AD1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954533E-D85D-A066-A7FE-6D65834B488B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B45A96C9-4278-F00D-DF6B-756240B8DDED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F2D1F6E2-44A2-83C5-3A8B-2CFE3C18908C}"/>
              </a:ext>
            </a:extLst>
          </p:cNvPr>
          <p:cNvSpPr txBox="1"/>
          <p:nvPr/>
        </p:nvSpPr>
        <p:spPr>
          <a:xfrm>
            <a:off x="2121568" y="4065105"/>
            <a:ext cx="485713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2-3. </a:t>
            </a:r>
            <a:r>
              <a:rPr lang="ko-KR" altLang="en-US" sz="3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이미지 정보 서술</a:t>
            </a:r>
            <a:endParaRPr lang="en-US" altLang="ko-KR" sz="3500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DA8CE104-CAB8-AAA4-38BA-FAA0F97F3FF3}"/>
              </a:ext>
            </a:extLst>
          </p:cNvPr>
          <p:cNvSpPr txBox="1"/>
          <p:nvPr/>
        </p:nvSpPr>
        <p:spPr>
          <a:xfrm>
            <a:off x="3200400" y="4868753"/>
            <a:ext cx="13639800" cy="3258116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핵심 프롬프트 지시사항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의미 없는 장식용 이미지는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'(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배경 이미지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)'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라고만 응답할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차트의 경우 제목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축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단위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범례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데이터 포인트를 포함하여 설명할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사진이나 다이어그램은 보이는 그대로의 객체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텍스트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상황을 묘사할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절대 주관적인 해석이나 결론을 내리지 말 것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  <p:pic>
        <p:nvPicPr>
          <p:cNvPr id="4" name="그림 3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CD9991-87D6-E820-9BFF-28EC48D7A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37" y="5143500"/>
            <a:ext cx="14579762" cy="3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7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283D-9218-2ECD-E0CE-AFD6F76A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C90C8B0-DE9C-DE36-2034-6149F71A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9DBEA7B3-3198-8CDB-D636-704447C9FC59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Data</a:t>
            </a:r>
            <a:r>
              <a:rPr lang="ko-KR" alt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en-US" altLang="ko-KR" sz="2000" b="0" i="0" u="none" strike="noStrike" dirty="0">
                <a:solidFill>
                  <a:srgbClr val="3B7DDD"/>
                </a:solidFill>
                <a:latin typeface="NanumSquare ExtraBold"/>
              </a:rPr>
              <a:t>preprocessing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 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431871C3-7BA3-4810-2536-47EEF6E071E2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ECADD90-135E-C23C-9189-1FF1CF6FD776}"/>
              </a:ext>
            </a:extLst>
          </p:cNvPr>
          <p:cNvSpPr txBox="1"/>
          <p:nvPr/>
        </p:nvSpPr>
        <p:spPr>
          <a:xfrm>
            <a:off x="1282700" y="1358900"/>
            <a:ext cx="709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2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단계 </a:t>
            </a:r>
            <a:r>
              <a:rPr lang="en-US" altLang="ko-KR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: AI </a:t>
            </a: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기반 자동 서술 및 통합</a:t>
            </a:r>
            <a:endParaRPr lang="en-US" sz="40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DE925A8D-D075-FB14-F48C-4F436901E342}"/>
              </a:ext>
            </a:extLst>
          </p:cNvPr>
          <p:cNvSpPr txBox="1"/>
          <p:nvPr/>
        </p:nvSpPr>
        <p:spPr>
          <a:xfrm>
            <a:off x="1280694" y="2160131"/>
            <a:ext cx="16143705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단계에서 추출한 개별 데이터들을 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GPT-4o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ko-KR" altLang="en-US" sz="2800" b="1" i="0" u="none" strike="noStrike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멀티모달</a:t>
            </a:r>
            <a:r>
              <a:rPr lang="en-US" altLang="ko-KR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(Multi-modal) </a:t>
            </a:r>
            <a:r>
              <a:rPr lang="ko-KR" altLang="en-US" sz="28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능력을 이용해 완전한 텍스트로 변환</a:t>
            </a:r>
            <a:endParaRPr lang="en-US" sz="2800" b="1" i="0" u="none" strike="noStrike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69E49E-DACA-2A6E-72B4-EB593634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82" y="3664969"/>
            <a:ext cx="7150639" cy="5656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6D2FE-875B-2AD9-A184-B01DF154C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2" y="3664969"/>
            <a:ext cx="7450889" cy="56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67588-220D-7AF1-61AD-AF9D35499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95D7C-101A-799F-43C4-6536BD46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0"/>
            <a:ext cx="16281400" cy="2730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2BB1BA4-16F6-6F3F-9FE1-6A4DF7C695E9}"/>
              </a:ext>
            </a:extLst>
          </p:cNvPr>
          <p:cNvSpPr txBox="1"/>
          <p:nvPr/>
        </p:nvSpPr>
        <p:spPr>
          <a:xfrm>
            <a:off x="1905000" y="4552950"/>
            <a:ext cx="562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dirty="0">
                <a:solidFill>
                  <a:srgbClr val="201A7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서비스</a:t>
            </a:r>
            <a:r>
              <a:rPr lang="ko-KR" altLang="en-US" sz="6600" b="0" i="0" u="none" strike="noStrike" dirty="0">
                <a:solidFill>
                  <a:srgbClr val="201A7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 개요</a:t>
            </a:r>
            <a:endParaRPr lang="en-US" sz="6600" b="0" i="0" u="none" strike="noStrike" dirty="0">
              <a:solidFill>
                <a:srgbClr val="201A7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A80E5-DA43-8652-1B91-C7046A28CCE4}"/>
              </a:ext>
            </a:extLst>
          </p:cNvPr>
          <p:cNvSpPr txBox="1"/>
          <p:nvPr/>
        </p:nvSpPr>
        <p:spPr>
          <a:xfrm>
            <a:off x="4114800" y="6985000"/>
            <a:ext cx="12700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서비스명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CLICKA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(Click + Assistant)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차별성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의미검색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+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요약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API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양방향 연동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활용 시나리오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규정 질의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회의록→일정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초안 작성</a:t>
            </a:r>
          </a:p>
        </p:txBody>
      </p:sp>
    </p:spTree>
    <p:extLst>
      <p:ext uri="{BB962C8B-B14F-4D97-AF65-F5344CB8AC3E}">
        <p14:creationId xmlns:p14="http://schemas.microsoft.com/office/powerpoint/2010/main" val="487619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B7DDD"/>
                </a:solidFill>
                <a:latin typeface="NanumSquare ExtraBold"/>
              </a:rPr>
              <a:t>Data preprocessing</a:t>
            </a:r>
            <a:endParaRPr lang="en-US" sz="20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6401" y="1554726"/>
            <a:ext cx="990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결론 및 향후 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6401" y="3350342"/>
            <a:ext cx="12992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altLang="ko-KR" sz="2500" b="0" i="0" u="none" strike="noStrike" dirty="0">
              <a:solidFill>
                <a:srgbClr val="595959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32B7D1-4367-3EAE-498D-939B32F0A86D}"/>
              </a:ext>
            </a:extLst>
          </p:cNvPr>
          <p:cNvGrpSpPr/>
          <p:nvPr/>
        </p:nvGrpSpPr>
        <p:grpSpPr>
          <a:xfrm>
            <a:off x="2552700" y="5187745"/>
            <a:ext cx="13182600" cy="4140200"/>
            <a:chOff x="2552700" y="4838700"/>
            <a:chExt cx="13182600" cy="4140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700" y="4838700"/>
              <a:ext cx="13182600" cy="410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2700" y="6946900"/>
              <a:ext cx="13182600" cy="2032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746500" y="5384800"/>
              <a:ext cx="15113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NanumSquare ExtraBold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16200" y="5956300"/>
              <a:ext cx="3810000" cy="825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8729"/>
                </a:lnSpc>
              </a:pPr>
              <a:r>
                <a:rPr lang="en-US" sz="2400" b="0" i="0" u="none" strike="noStrike" dirty="0">
                  <a:solidFill>
                    <a:srgbClr val="FFFFFF"/>
                  </a:solidFill>
                  <a:latin typeface="NanumSquare ExtraBold"/>
                </a:rPr>
                <a:t>PDF to Markdown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946401" y="7527413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현재 구축된 파이프라인을 이용해 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PDF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를 마크다운 파일로 신속하게 자동 변환합니다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775700" y="5384800"/>
              <a:ext cx="8763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NanumSquare ExtraBold"/>
                </a:rPr>
                <a:t>STEP 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83500" y="5939299"/>
              <a:ext cx="2921000" cy="825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8729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검수</a:t>
              </a:r>
              <a:endParaRPr lang="en-US" sz="2400" b="0" i="0" u="none" strike="noStrike" dirty="0">
                <a:solidFill>
                  <a:srgbClr val="FFFFFF"/>
                </a:solidFill>
                <a:latin typeface="NanumSquare ExtraBold" panose="020B0600000101010101" charset="-127"/>
                <a:ea typeface="NanumSquare ExtraBol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759700" y="7497097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ko-KR" altLang="en-US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변환된 마크다운 파일을 직접 검수하여</a:t>
              </a:r>
              <a:r>
                <a:rPr lang="en-US" altLang="ko-KR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, AI</a:t>
              </a:r>
              <a:r>
                <a:rPr lang="ko-KR" altLang="en-US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가 놓쳤을 수 있는 미묘한 맥락이나 오류를 수정하고 내용의 완전성을 보장합니다</a:t>
              </a:r>
              <a:r>
                <a:rPr lang="en-US" altLang="ko-KR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246100" y="5384800"/>
              <a:ext cx="8763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>
                  <a:solidFill>
                    <a:srgbClr val="FFFFFF"/>
                  </a:solidFill>
                  <a:latin typeface="NanumSquare ExtraBold"/>
                </a:rPr>
                <a:t>STEP 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242800" y="5956300"/>
              <a:ext cx="2921000" cy="825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8729"/>
                </a:lnSpc>
              </a:pPr>
              <a:r>
                <a:rPr lang="ko-KR" altLang="en-US" sz="2400" b="0" i="0" u="none" strike="noStrike" dirty="0">
                  <a:solidFill>
                    <a:srgbClr val="FFFFFF"/>
                  </a:solidFill>
                  <a:latin typeface="NanumSquare ExtraBold" panose="020B0600000101010101" charset="-127"/>
                  <a:ea typeface="NanumSquare ExtraBold" panose="020B0600000101010101" charset="-127"/>
                </a:rPr>
                <a:t>최종 저장</a:t>
              </a:r>
              <a:endParaRPr lang="en-US" sz="2400" b="0" i="0" u="none" strike="noStrike" dirty="0">
                <a:solidFill>
                  <a:srgbClr val="FFFFFF"/>
                </a:solidFill>
                <a:latin typeface="NanumSquare ExtraBold" panose="020B0600000101010101" charset="-127"/>
                <a:ea typeface="NanumSquare ExtraBold" panose="020B0600000101010101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026900" y="7641713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사람의 검수를 거쳐 최종 확정된 고품질의 텍스트 데이터만을 벡터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DB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에 저장합니다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.</a:t>
              </a:r>
            </a:p>
          </p:txBody>
        </p:sp>
      </p:grpSp>
      <p:sp>
        <p:nvSpPr>
          <p:cNvPr id="5" name="TextBox 8">
            <a:extLst>
              <a:ext uri="{FF2B5EF4-FFF2-40B4-BE49-F238E27FC236}">
                <a16:creationId xmlns:a16="http://schemas.microsoft.com/office/drawing/2014/main" id="{4FF2804E-168A-FCAE-17D5-7FE58C93BEB9}"/>
              </a:ext>
            </a:extLst>
          </p:cNvPr>
          <p:cNvSpPr txBox="1"/>
          <p:nvPr/>
        </p:nvSpPr>
        <p:spPr>
          <a:xfrm>
            <a:off x="2946401" y="3111090"/>
            <a:ext cx="990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32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2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정보 추출</a:t>
            </a:r>
            <a:r>
              <a:rPr lang="en-US" altLang="ko-KR" sz="32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200" b="1" i="0" u="none" strike="noStrike" dirty="0">
                <a:latin typeface="NanumSquare Regular" panose="020B0600000101010101" charset="-127"/>
                <a:ea typeface="NanumSquare Regular" panose="020B0600000101010101" charset="-127"/>
              </a:rPr>
              <a:t>분석 자동화 파이프라인</a:t>
            </a:r>
            <a:endParaRPr lang="en-US" altLang="ko-KR" sz="3200" b="1" i="0" u="none" strike="noStrike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200" b="1" dirty="0"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200" b="1" dirty="0">
                <a:latin typeface="NanumSquare Regular" panose="020B0600000101010101" charset="-127"/>
                <a:ea typeface="NanumSquare Regular" panose="020B0600000101010101" charset="-127"/>
              </a:rPr>
              <a:t>정보 손실 최소화 및 신뢰도 확보</a:t>
            </a:r>
            <a:endParaRPr lang="en-US" altLang="ko-KR" sz="3200" b="1" dirty="0"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200" b="1" dirty="0"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200" b="1" dirty="0">
                <a:latin typeface="NanumSquare Regular" panose="020B0600000101010101" charset="-127"/>
                <a:ea typeface="NanumSquare Regular" panose="020B0600000101010101" charset="-127"/>
              </a:rPr>
              <a:t>직접 데이터</a:t>
            </a:r>
            <a:r>
              <a:rPr lang="en-US" altLang="ko-KR" sz="3200" b="1" dirty="0"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ko-KR" altLang="en-US" sz="3200" b="1" dirty="0">
                <a:latin typeface="NanumSquare Regular" panose="020B0600000101010101" charset="-127"/>
                <a:ea typeface="NanumSquare Regular" panose="020B0600000101010101" charset="-127"/>
              </a:rPr>
              <a:t>검증</a:t>
            </a:r>
            <a:endParaRPr lang="ko-KR" altLang="en-US" sz="3200" b="1" i="0" u="none" strike="noStrike" dirty="0"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3F9AC-0FA8-EE5A-3F56-E21F8091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911B6F-D687-EE20-826A-1252982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695C99B-03B1-3978-CEA1-AB39AC2230A1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B7DDD"/>
                </a:solidFill>
                <a:latin typeface="NanumSquare ExtraBold"/>
              </a:rPr>
              <a:t>Back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4F7F6A-D8A4-59D2-12F6-C8D1430176A0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CA76BF-92CF-E0AC-3720-615FD07B72DB}"/>
              </a:ext>
            </a:extLst>
          </p:cNvPr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3B7DDD"/>
                </a:solidFill>
                <a:latin typeface="NanumSquare ExtraBold"/>
              </a:rPr>
              <a:t>Multi AI Agent</a:t>
            </a:r>
            <a:endParaRPr lang="en-US" sz="45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91A564C-5F9B-E657-618B-73D8C914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2800" y="1498600"/>
            <a:ext cx="5943600" cy="816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EE6A5-A278-BFEA-C8A1-B94B61944D46}"/>
              </a:ext>
            </a:extLst>
          </p:cNvPr>
          <p:cNvSpPr txBox="1"/>
          <p:nvPr/>
        </p:nvSpPr>
        <p:spPr>
          <a:xfrm>
            <a:off x="1333500" y="3518046"/>
            <a:ext cx="471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Multi AI Agent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를 통해 각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task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를 전문적으로 수행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FF2F1-E644-B440-25BB-994AFBD691FB}"/>
              </a:ext>
            </a:extLst>
          </p:cNvPr>
          <p:cNvSpPr txBox="1"/>
          <p:nvPr/>
        </p:nvSpPr>
        <p:spPr>
          <a:xfrm>
            <a:off x="6858000" y="6257610"/>
            <a:ext cx="2438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행동을 선택하는 </a:t>
            </a: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Routing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FDF0D-B375-8964-F9D0-8077AF4A354B}"/>
              </a:ext>
            </a:extLst>
          </p:cNvPr>
          <p:cNvSpPr txBox="1"/>
          <p:nvPr/>
        </p:nvSpPr>
        <p:spPr>
          <a:xfrm>
            <a:off x="13288297" y="4937217"/>
            <a:ext cx="3733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선택된 행동을 전문적으로 수행하는 </a:t>
            </a: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task agent</a:t>
            </a:r>
          </a:p>
        </p:txBody>
      </p:sp>
    </p:spTree>
    <p:extLst>
      <p:ext uri="{BB962C8B-B14F-4D97-AF65-F5344CB8AC3E}">
        <p14:creationId xmlns:p14="http://schemas.microsoft.com/office/powerpoint/2010/main" val="148359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91C9-8E24-B6DC-4FDB-284AD8CD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666DC7-EEE3-21EA-4A45-AB43CA65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0B96714-7030-CD9A-F91A-5901BD7207A3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Back-end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388468C-81C5-8FDE-1131-3EF31AA2551D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BB1C3C-891E-FAFC-D020-F71B3A5E4B7C}"/>
              </a:ext>
            </a:extLst>
          </p:cNvPr>
          <p:cNvSpPr txBox="1"/>
          <p:nvPr/>
        </p:nvSpPr>
        <p:spPr>
          <a:xfrm>
            <a:off x="1333500" y="14986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3B7DDD"/>
                </a:solidFill>
                <a:latin typeface="NanumSquare ExtraBold"/>
              </a:rPr>
              <a:t>RAG Agent</a:t>
            </a:r>
            <a:endParaRPr lang="en-US" sz="45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102F53-D669-CA8B-FD70-E0A1F188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08177"/>
            <a:ext cx="3924300" cy="947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5DC8D-E0CF-F80E-FC52-37563BF8204C}"/>
              </a:ext>
            </a:extLst>
          </p:cNvPr>
          <p:cNvSpPr txBox="1"/>
          <p:nvPr/>
        </p:nvSpPr>
        <p:spPr>
          <a:xfrm>
            <a:off x="1333500" y="3866226"/>
            <a:ext cx="8436733" cy="3714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사용자 질문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Routing Agent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의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task agent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호출 및 </a:t>
            </a:r>
            <a:r>
              <a:rPr lang="en-US" altLang="ko-KR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args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전달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내부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vector DB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선택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키워드 추출 및 검색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응답 가능 여부 판단 및 응답 생성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813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9E4B-F92A-1B8A-1B83-88C03B01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D67063-CC7F-9359-D873-D6BCD117E4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AF68982-73A4-7084-07A4-AB4B86F71C38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Back-end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A2DD70-C102-6E7E-AF0B-5147A638BE26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732190E-0980-83ED-419A-CDD5B64BE0B2}"/>
              </a:ext>
            </a:extLst>
          </p:cNvPr>
          <p:cNvSpPr txBox="1"/>
          <p:nvPr/>
        </p:nvSpPr>
        <p:spPr>
          <a:xfrm>
            <a:off x="1333500" y="14986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3B7DDD"/>
                </a:solidFill>
                <a:latin typeface="NanumSquare ExtraBold"/>
              </a:rPr>
              <a:t>RAG Agent</a:t>
            </a:r>
            <a:endParaRPr lang="en-US" sz="45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FDA47E8-469D-2A9F-2BA1-EB0BF823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08177"/>
            <a:ext cx="3924300" cy="947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7DCFF-8E71-0AC0-7C55-3CD5006A3309}"/>
              </a:ext>
            </a:extLst>
          </p:cNvPr>
          <p:cNvSpPr txBox="1"/>
          <p:nvPr/>
        </p:nvSpPr>
        <p:spPr>
          <a:xfrm>
            <a:off x="1333500" y="2857802"/>
            <a:ext cx="9292336" cy="5930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평가 요소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쿼리 벡터와 검색 결과 벡터 간 코사인 유사도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0.7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이상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테스트 쿼리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100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개로 사람이 지정한 응답이 </a:t>
            </a:r>
            <a:r>
              <a:rPr lang="en-US" altLang="ko-KR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top_k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안에 들어가는 비율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</a:t>
            </a:r>
            <a:r>
              <a:rPr lang="en-US" altLang="ko-KR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recall@k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 0.5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이상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사용자의 키워드가 검색 키워드로 포함되는 비율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0.9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이상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쿼리 입력부터 응답까지의 시간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P95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평균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2s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미만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800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BED3-39F5-DC05-A5DF-70DB2F2C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7AC906-30FE-E1CB-4994-1B220788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DC4B8FD-15C6-6DB0-FACF-CFA708FC943F}"/>
              </a:ext>
            </a:extLst>
          </p:cNvPr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B7DDD"/>
                </a:solidFill>
                <a:latin typeface="NanumSquare ExtraBold"/>
              </a:rPr>
              <a:t>Back</a:t>
            </a: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520E7E-8049-3131-C614-9669EDE4891B}"/>
              </a:ext>
            </a:extLst>
          </p:cNvPr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C10BB9C-3F07-0037-36A1-6C554EDA08D3}"/>
              </a:ext>
            </a:extLst>
          </p:cNvPr>
          <p:cNvSpPr txBox="1"/>
          <p:nvPr/>
        </p:nvSpPr>
        <p:spPr>
          <a:xfrm>
            <a:off x="1333500" y="1498600"/>
            <a:ext cx="3238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진행 현황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79465D1-4430-5945-DBBC-BEF2C443DA47}"/>
              </a:ext>
            </a:extLst>
          </p:cNvPr>
          <p:cNvSpPr txBox="1"/>
          <p:nvPr/>
        </p:nvSpPr>
        <p:spPr>
          <a:xfrm>
            <a:off x="1353164" y="3707622"/>
            <a:ext cx="9772035" cy="35289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분석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설계 단계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100%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완료</a:t>
            </a:r>
          </a:p>
          <a:p>
            <a:pPr lvl="0">
              <a:lnSpc>
                <a:spcPct val="20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데이터 수집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전처리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80%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완료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</a:t>
            </a: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전처리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보고서 성과 포함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)</a:t>
            </a:r>
          </a:p>
          <a:p>
            <a:pPr lvl="0">
              <a:lnSpc>
                <a:spcPct val="200000"/>
              </a:lnSpc>
            </a:pP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프론트엔드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화면 설계 완료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일부 구현 중</a:t>
            </a:r>
          </a:p>
          <a:p>
            <a:pPr lvl="0">
              <a:lnSpc>
                <a:spcPct val="200000"/>
              </a:lnSpc>
            </a:pP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백엔드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DB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설계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·RAG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구현 착수</a:t>
            </a:r>
          </a:p>
          <a:p>
            <a:pPr lvl="0">
              <a:lnSpc>
                <a:spcPct val="200000"/>
              </a:lnSpc>
            </a:pP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남은 과제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백엔드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API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완성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199492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75CFF-421A-CBF0-26A3-4313017E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27D6A0-A03C-EF01-33DE-75927D4452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AFD2145-C20D-5A70-FC77-285FC2D74D46}"/>
              </a:ext>
            </a:extLst>
          </p:cNvPr>
          <p:cNvSpPr txBox="1"/>
          <p:nvPr/>
        </p:nvSpPr>
        <p:spPr>
          <a:xfrm>
            <a:off x="1333500" y="1498600"/>
            <a:ext cx="3238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향후 계획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3D8BAB3-00DC-42B7-F935-8B001271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17311"/>
              </p:ext>
            </p:extLst>
          </p:nvPr>
        </p:nvGraphicFramePr>
        <p:xfrm>
          <a:off x="1117600" y="2737874"/>
          <a:ext cx="15946657" cy="5520814"/>
        </p:xfrm>
        <a:graphic>
          <a:graphicData uri="http://schemas.openxmlformats.org/drawingml/2006/table">
            <a:tbl>
              <a:tblPr/>
              <a:tblGrid>
                <a:gridCol w="1003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201486331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589026966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474027914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717432115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205653109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37367479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378241371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390625231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637571993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37705110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362402308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552056932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583340015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786618227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310650581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1683641607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263094674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023499604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376394998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3596533662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257583270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597142262"/>
                    </a:ext>
                  </a:extLst>
                </a:gridCol>
                <a:gridCol w="426959">
                  <a:extLst>
                    <a:ext uri="{9D8B030D-6E8A-4147-A177-3AD203B41FA5}">
                      <a16:colId xmlns:a16="http://schemas.microsoft.com/office/drawing/2014/main" val="2246272181"/>
                    </a:ext>
                  </a:extLst>
                </a:gridCol>
              </a:tblGrid>
              <a:tr h="5207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1</a:t>
                      </a:r>
                      <a:r>
                        <a:rPr lang="ko-KR" alt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주차 </a:t>
                      </a: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(8.11 – 8.17)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2</a:t>
                      </a:r>
                      <a:r>
                        <a:rPr lang="ko-KR" alt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주차 </a:t>
                      </a: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(8.18 – 8.24)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3</a:t>
                      </a:r>
                      <a:r>
                        <a:rPr lang="ko-KR" alt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주차 </a:t>
                      </a: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(8.25 – 8.31)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4</a:t>
                      </a:r>
                      <a:r>
                        <a:rPr lang="ko-KR" alt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주차 </a:t>
                      </a: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(9.1 – 9.7)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주차 </a:t>
                      </a: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(9.8 – 9.14)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M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W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M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W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M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W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M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W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M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W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S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13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Front-end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313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Back-end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313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 Regular" panose="020B0600000101010101" charset="-127"/>
                          <a:ea typeface="NanumSquare Regular" panose="020B0600000101010101" charset="-127"/>
                        </a:rPr>
                        <a:t>Data</a:t>
                      </a: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800" dirty="0">
                        <a:latin typeface="NanumSquare Regular" panose="020B0600000101010101" charset="-127"/>
                        <a:ea typeface="NanumSquare Regular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779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27FBBB-BDD1-F55D-BCA4-3F027A8377C2}"/>
              </a:ext>
            </a:extLst>
          </p:cNvPr>
          <p:cNvGrpSpPr/>
          <p:nvPr/>
        </p:nvGrpSpPr>
        <p:grpSpPr>
          <a:xfrm>
            <a:off x="2185219" y="3859980"/>
            <a:ext cx="4215581" cy="558800"/>
            <a:chOff x="5105400" y="4080387"/>
            <a:chExt cx="2603500" cy="5588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A43F6D00-0A9A-FDB8-249A-D755B67C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4080387"/>
              <a:ext cx="2603500" cy="558800"/>
            </a:xfrm>
            <a:prstGeom prst="rect">
              <a:avLst/>
            </a:prstGeom>
          </p:spPr>
        </p:pic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EE28BD83-3344-B19E-EE5E-778659A50560}"/>
                </a:ext>
              </a:extLst>
            </p:cNvPr>
            <p:cNvSpPr txBox="1"/>
            <p:nvPr/>
          </p:nvSpPr>
          <p:spPr>
            <a:xfrm>
              <a:off x="5372100" y="4232787"/>
              <a:ext cx="2082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로그인 및 </a:t>
              </a:r>
              <a:r>
                <a:rPr lang="ko-KR" altLang="en-US" sz="2000" b="1" dirty="0" err="1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챗봇</a:t>
              </a: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en-US" altLang="ko-KR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DB </a:t>
              </a: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연동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8F3068-B294-A3C0-9AD2-4B94CC2EF983}"/>
              </a:ext>
            </a:extLst>
          </p:cNvPr>
          <p:cNvGrpSpPr/>
          <p:nvPr/>
        </p:nvGrpSpPr>
        <p:grpSpPr>
          <a:xfrm>
            <a:off x="10198101" y="3859980"/>
            <a:ext cx="6866156" cy="558800"/>
            <a:chOff x="12065000" y="4080387"/>
            <a:chExt cx="5105400" cy="558800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F99C5DDD-EA0A-547C-1D00-EB15CF227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5000" y="4080387"/>
              <a:ext cx="5105400" cy="558800"/>
            </a:xfrm>
            <a:prstGeom prst="rect">
              <a:avLst/>
            </a:prstGeom>
          </p:spPr>
        </p:pic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F19A07B-2B93-0BBE-CBC4-E66A76563E73}"/>
                </a:ext>
              </a:extLst>
            </p:cNvPr>
            <p:cNvSpPr txBox="1"/>
            <p:nvPr/>
          </p:nvSpPr>
          <p:spPr>
            <a:xfrm>
              <a:off x="13576300" y="4232787"/>
              <a:ext cx="2082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디버깅 및 보안 처리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57D4F8-894B-3511-E5F6-211ABFF6F234}"/>
              </a:ext>
            </a:extLst>
          </p:cNvPr>
          <p:cNvGrpSpPr/>
          <p:nvPr/>
        </p:nvGrpSpPr>
        <p:grpSpPr>
          <a:xfrm>
            <a:off x="5391150" y="5408357"/>
            <a:ext cx="6286500" cy="558800"/>
            <a:chOff x="5105400" y="5731387"/>
            <a:chExt cx="4978400" cy="558800"/>
          </a:xfrm>
        </p:grpSpPr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82522369-0339-E86D-A4E8-B6181FA0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5731387"/>
              <a:ext cx="4978400" cy="558800"/>
            </a:xfrm>
            <a:prstGeom prst="rect">
              <a:avLst/>
            </a:prstGeom>
          </p:spPr>
        </p:pic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962A6C05-5E6C-7BD6-159E-388F36BC3DA8}"/>
                </a:ext>
              </a:extLst>
            </p:cNvPr>
            <p:cNvSpPr txBox="1"/>
            <p:nvPr/>
          </p:nvSpPr>
          <p:spPr>
            <a:xfrm>
              <a:off x="6565900" y="5883787"/>
              <a:ext cx="2082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Tool Agent </a:t>
              </a: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및 주요 기능 개발 및 평가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C867DC7-8BBA-B86C-A25D-B752395EB4BB}"/>
              </a:ext>
            </a:extLst>
          </p:cNvPr>
          <p:cNvGrpSpPr/>
          <p:nvPr/>
        </p:nvGrpSpPr>
        <p:grpSpPr>
          <a:xfrm>
            <a:off x="5989524" y="4571180"/>
            <a:ext cx="5105400" cy="558800"/>
            <a:chOff x="10604500" y="6429887"/>
            <a:chExt cx="5105400" cy="558800"/>
          </a:xfrm>
        </p:grpSpPr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E81B8A63-786C-9BAE-28F9-A85EA443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04500" y="6429887"/>
              <a:ext cx="5105400" cy="558800"/>
            </a:xfrm>
            <a:prstGeom prst="rect">
              <a:avLst/>
            </a:prstGeom>
          </p:spPr>
        </p:pic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91060D49-F511-E53A-FEA2-A56DCB0F5985}"/>
                </a:ext>
              </a:extLst>
            </p:cNvPr>
            <p:cNvSpPr txBox="1"/>
            <p:nvPr/>
          </p:nvSpPr>
          <p:spPr>
            <a:xfrm>
              <a:off x="11774393" y="6569587"/>
              <a:ext cx="2984500" cy="2562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i="0" u="none" strike="noStrike" dirty="0" err="1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기능부</a:t>
              </a: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</a:t>
              </a:r>
              <a:r>
                <a:rPr lang="en-US" altLang="ko-KR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UI</a:t>
              </a: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 구현 및 </a:t>
              </a:r>
              <a:r>
                <a:rPr lang="en-US" altLang="ko-KR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IPC </a:t>
              </a: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연동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6A8699-964B-A314-9510-B325B8449D63}"/>
              </a:ext>
            </a:extLst>
          </p:cNvPr>
          <p:cNvGrpSpPr/>
          <p:nvPr/>
        </p:nvGrpSpPr>
        <p:grpSpPr>
          <a:xfrm>
            <a:off x="2185219" y="6866192"/>
            <a:ext cx="2895600" cy="558800"/>
            <a:chOff x="2209800" y="7424992"/>
            <a:chExt cx="2895600" cy="558800"/>
          </a:xfrm>
        </p:grpSpPr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21628DDE-DBC2-01F5-C6BB-3C9699C7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9800" y="7424992"/>
              <a:ext cx="2895600" cy="558800"/>
            </a:xfrm>
            <a:prstGeom prst="rect">
              <a:avLst/>
            </a:prstGeom>
          </p:spPr>
        </p:pic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52863701-0CBD-E618-3684-716B712F9CDF}"/>
                </a:ext>
              </a:extLst>
            </p:cNvPr>
            <p:cNvSpPr txBox="1"/>
            <p:nvPr/>
          </p:nvSpPr>
          <p:spPr>
            <a:xfrm>
              <a:off x="2616200" y="7581898"/>
              <a:ext cx="2082800" cy="2449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데이터 </a:t>
              </a:r>
              <a:r>
                <a:rPr lang="ko-KR" altLang="en-US" sz="2000" b="1" dirty="0" err="1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전처리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sp>
        <p:nvSpPr>
          <p:cNvPr id="26" name="TextBox 23">
            <a:extLst>
              <a:ext uri="{FF2B5EF4-FFF2-40B4-BE49-F238E27FC236}">
                <a16:creationId xmlns:a16="http://schemas.microsoft.com/office/drawing/2014/main" id="{91D54BCA-31F6-6B9F-DFA5-3E3A9E41D2C1}"/>
              </a:ext>
            </a:extLst>
          </p:cNvPr>
          <p:cNvSpPr txBox="1"/>
          <p:nvPr/>
        </p:nvSpPr>
        <p:spPr>
          <a:xfrm>
            <a:off x="8534400" y="8258687"/>
            <a:ext cx="2082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텍스트를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입력해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주세요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E329EC8B-3100-2A16-6665-09BD723073E2}"/>
              </a:ext>
            </a:extLst>
          </p:cNvPr>
          <p:cNvSpPr txBox="1"/>
          <p:nvPr/>
        </p:nvSpPr>
        <p:spPr>
          <a:xfrm>
            <a:off x="13449300" y="8258687"/>
            <a:ext cx="2082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텍스트를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입력해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Thin"/>
              </a:rPr>
              <a:t>주세요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2FCF13-818A-26A8-790C-88357206CF32}"/>
              </a:ext>
            </a:extLst>
          </p:cNvPr>
          <p:cNvGrpSpPr/>
          <p:nvPr/>
        </p:nvGrpSpPr>
        <p:grpSpPr>
          <a:xfrm>
            <a:off x="11094924" y="6087805"/>
            <a:ext cx="5969333" cy="558800"/>
            <a:chOff x="10604500" y="6429887"/>
            <a:chExt cx="5105400" cy="558800"/>
          </a:xfrm>
        </p:grpSpPr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E4784462-2C4D-A8A1-004C-2507DB7FB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04500" y="6429887"/>
              <a:ext cx="5105400" cy="558800"/>
            </a:xfrm>
            <a:prstGeom prst="rect">
              <a:avLst/>
            </a:prstGeom>
          </p:spPr>
        </p:pic>
        <p:sp>
          <p:nvSpPr>
            <p:cNvPr id="6" name="TextBox 19">
              <a:extLst>
                <a:ext uri="{FF2B5EF4-FFF2-40B4-BE49-F238E27FC236}">
                  <a16:creationId xmlns:a16="http://schemas.microsoft.com/office/drawing/2014/main" id="{8B22A78B-20FD-0865-0428-F5B9C2337683}"/>
                </a:ext>
              </a:extLst>
            </p:cNvPr>
            <p:cNvSpPr txBox="1"/>
            <p:nvPr/>
          </p:nvSpPr>
          <p:spPr>
            <a:xfrm>
              <a:off x="12115800" y="6569587"/>
              <a:ext cx="2082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수정 및 성능 개선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6F0E63-6411-EFAE-5A0E-2EE49934C680}"/>
              </a:ext>
            </a:extLst>
          </p:cNvPr>
          <p:cNvGrpSpPr/>
          <p:nvPr/>
        </p:nvGrpSpPr>
        <p:grpSpPr>
          <a:xfrm>
            <a:off x="2185218" y="6087805"/>
            <a:ext cx="3301181" cy="558800"/>
            <a:chOff x="10604500" y="6429887"/>
            <a:chExt cx="5105400" cy="558800"/>
          </a:xfrm>
        </p:grpSpPr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B6667702-4E21-E957-8DA0-3B04C616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04500" y="6429887"/>
              <a:ext cx="5105400" cy="558800"/>
            </a:xfrm>
            <a:prstGeom prst="rect">
              <a:avLst/>
            </a:prstGeom>
          </p:spPr>
        </p:pic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E9808461-89DE-18A2-5BA6-D10D050A64A8}"/>
                </a:ext>
              </a:extLst>
            </p:cNvPr>
            <p:cNvSpPr txBox="1"/>
            <p:nvPr/>
          </p:nvSpPr>
          <p:spPr>
            <a:xfrm>
              <a:off x="11360149" y="6521449"/>
              <a:ext cx="3594100" cy="3846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b="1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로그인 등 메인 기능 개발</a:t>
              </a:r>
              <a:endParaRPr lang="ko-KR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AAD6CD-77E1-3B03-EA86-BA4F68DA75C3}"/>
              </a:ext>
            </a:extLst>
          </p:cNvPr>
          <p:cNvGrpSpPr/>
          <p:nvPr/>
        </p:nvGrpSpPr>
        <p:grpSpPr>
          <a:xfrm>
            <a:off x="5080819" y="7547488"/>
            <a:ext cx="3072582" cy="558800"/>
            <a:chOff x="5105400" y="4080387"/>
            <a:chExt cx="2603500" cy="558800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655B1DA-031D-54D8-7B63-C8E0E964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4080387"/>
              <a:ext cx="2603500" cy="558800"/>
            </a:xfrm>
            <a:prstGeom prst="rect">
              <a:avLst/>
            </a:prstGeom>
          </p:spPr>
        </p:pic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513D84B-44F8-AA5C-BBC1-A727A63B7958}"/>
                </a:ext>
              </a:extLst>
            </p:cNvPr>
            <p:cNvSpPr txBox="1"/>
            <p:nvPr/>
          </p:nvSpPr>
          <p:spPr>
            <a:xfrm>
              <a:off x="5372100" y="4232787"/>
              <a:ext cx="20828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000" b="1" i="0" u="none" strike="noStrike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벡터 </a:t>
              </a:r>
              <a:r>
                <a:rPr lang="en-US" altLang="ko-KR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DB </a:t>
              </a: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구축</a:t>
              </a:r>
              <a:endParaRPr 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34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EC5F-BA45-8AAB-888D-2E12CD5F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3AEFED-31AA-0DB8-6051-07891DB4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CDC7089-5FAD-1F19-7DE3-5A66F713D211}"/>
              </a:ext>
            </a:extLst>
          </p:cNvPr>
          <p:cNvSpPr txBox="1"/>
          <p:nvPr/>
        </p:nvSpPr>
        <p:spPr>
          <a:xfrm>
            <a:off x="7254875" y="4743450"/>
            <a:ext cx="377825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500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감사합니다</a:t>
            </a:r>
            <a:endParaRPr lang="en-US" sz="6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14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20954-44EF-937F-456C-9C39960EA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22EDD1-F5ED-1BF9-321D-BCB64621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0"/>
            <a:ext cx="16281400" cy="2730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1DEFFAA-10CA-256D-F25D-D474B3344196}"/>
              </a:ext>
            </a:extLst>
          </p:cNvPr>
          <p:cNvSpPr txBox="1"/>
          <p:nvPr/>
        </p:nvSpPr>
        <p:spPr>
          <a:xfrm>
            <a:off x="1905000" y="4547419"/>
            <a:ext cx="562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dirty="0">
                <a:solidFill>
                  <a:srgbClr val="201A7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추진 배경</a:t>
            </a:r>
            <a:endParaRPr lang="en-US" sz="6600" b="0" i="0" u="none" strike="noStrike" dirty="0">
              <a:solidFill>
                <a:srgbClr val="201A7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8FEA-0E46-8866-5795-4E2657EBB8B0}"/>
              </a:ext>
            </a:extLst>
          </p:cNvPr>
          <p:cNvSpPr txBox="1"/>
          <p:nvPr/>
        </p:nvSpPr>
        <p:spPr>
          <a:xfrm>
            <a:off x="4114800" y="6985000"/>
            <a:ext cx="12700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신입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/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부서이동자의 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50.2%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가 업무 적응에 최소 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3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개월 소요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문제점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정보 단편화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검색 한계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,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반복 작업 증가</a:t>
            </a:r>
          </a:p>
          <a:p>
            <a:pPr lvl="0"/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필요성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RAG+LLM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기반의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조직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내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정보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통합·자동화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</a:t>
            </a:r>
            <a:r>
              <a:rPr lang="en-US" altLang="ko-KR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시스템</a:t>
            </a:r>
            <a:endParaRPr lang="en-US" altLang="ko-KR" sz="30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57698-763E-4CC2-0123-60B4AA6D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87282F-F849-8AA4-C5B0-586F122D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0"/>
            <a:ext cx="16281400" cy="273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E6A30-5281-5491-917F-DB75E7280C4B}"/>
              </a:ext>
            </a:extLst>
          </p:cNvPr>
          <p:cNvSpPr txBox="1"/>
          <p:nvPr/>
        </p:nvSpPr>
        <p:spPr>
          <a:xfrm>
            <a:off x="1905000" y="4547419"/>
            <a:ext cx="562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600" dirty="0">
                <a:solidFill>
                  <a:srgbClr val="201A7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내부 문서 선정</a:t>
            </a:r>
            <a:endParaRPr lang="en-US" sz="6600" b="0" i="0" u="none" strike="noStrike" dirty="0">
              <a:solidFill>
                <a:srgbClr val="201A7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149D9-E751-A354-27CD-98EC705B4819}"/>
              </a:ext>
            </a:extLst>
          </p:cNvPr>
          <p:cNvSpPr txBox="1"/>
          <p:nvPr/>
        </p:nvSpPr>
        <p:spPr>
          <a:xfrm>
            <a:off x="4114800" y="6985000"/>
            <a:ext cx="12700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문제점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: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내부문서 접근 제한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해결：임의의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고객사 선정 ＞ 한국광고진흥공사</a:t>
            </a:r>
          </a:p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데이터 </a:t>
            </a:r>
            <a:r>
              <a:rPr lang="ko-KR" altLang="en-US" sz="3000" b="1" dirty="0" err="1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출처：공공데이터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 포털， 한국광고진흥공사 웹페이지</a:t>
            </a:r>
            <a:endParaRPr lang="en-US" altLang="ko-KR" sz="3000" b="1" dirty="0">
              <a:solidFill>
                <a:schemeClr val="bg1">
                  <a:lumMod val="50000"/>
                </a:schemeClr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3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69918" y="795470"/>
            <a:ext cx="330208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주요 기능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3000723" y="2137000"/>
            <a:ext cx="2966720" cy="296672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67032" y="3859120"/>
            <a:ext cx="3834102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STT → </a:t>
            </a:r>
            <a:r>
              <a:rPr lang="ko-KR" altLang="en-US" sz="20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요약</a:t>
            </a:r>
            <a:r>
              <a:rPr lang="en-US" altLang="ko-KR" sz="20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0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액션아이템</a:t>
            </a:r>
            <a:endParaRPr lang="en-US" altLang="ko-KR" sz="2000" dirty="0">
              <a:solidFill>
                <a:schemeClr val="bg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66483" y="2908299"/>
            <a:ext cx="2235200" cy="3962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회의록</a:t>
            </a:r>
            <a:r>
              <a:rPr lang="en-US" altLang="ko-KR" sz="25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/</a:t>
            </a:r>
            <a:r>
              <a:rPr lang="ko-KR" altLang="en-US" sz="25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문서 요약</a:t>
            </a:r>
            <a:endParaRPr lang="en-US" sz="2500" b="0" i="0" u="none" strike="noStrike" dirty="0">
              <a:solidFill>
                <a:schemeClr val="bg1"/>
              </a:solidFill>
              <a:latin typeface="NanumSquare Extra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91" y="3585579"/>
            <a:ext cx="2430984" cy="652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87000"/>
          </a:blip>
          <a:stretch>
            <a:fillRect/>
          </a:stretch>
        </p:blipFill>
        <p:spPr>
          <a:xfrm>
            <a:off x="7518318" y="2137000"/>
            <a:ext cx="2966720" cy="296672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862283" y="3859120"/>
            <a:ext cx="2255520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자동 추출</a:t>
            </a:r>
            <a:r>
              <a:rPr lang="en-US" alt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등록</a:t>
            </a:r>
            <a:r>
              <a:rPr lang="en-US" alt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충돌감지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4758" y="2937427"/>
            <a:ext cx="1513840" cy="3962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일정 관리</a:t>
            </a:r>
            <a:endParaRPr lang="en-US" sz="25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12030997" y="2137000"/>
            <a:ext cx="2966720" cy="296672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398129" y="3854163"/>
            <a:ext cx="2336800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템플릿 </a:t>
            </a:r>
            <a:r>
              <a:rPr lang="en-US" altLang="ko-KR" sz="20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+ </a:t>
            </a:r>
            <a:r>
              <a:rPr lang="ko-KR" altLang="en-US" sz="20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자동발송</a:t>
            </a:r>
            <a:endParaRPr lang="en-US" sz="20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05364" y="2919320"/>
            <a:ext cx="1617986" cy="4275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Email </a:t>
            </a:r>
            <a:r>
              <a:rPr lang="ko-KR" altLang="en-US" sz="25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생성</a:t>
            </a:r>
            <a:endParaRPr lang="en-US" sz="25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2DE58DBF-457F-B5A5-B583-3BBD9A41B0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1055083" y="5734050"/>
            <a:ext cx="2966720" cy="2966720"/>
          </a:xfrm>
          <a:prstGeom prst="rect">
            <a:avLst/>
          </a:prstGeom>
        </p:spPr>
      </p:pic>
      <p:sp>
        <p:nvSpPr>
          <p:cNvPr id="44" name="TextBox 13">
            <a:extLst>
              <a:ext uri="{FF2B5EF4-FFF2-40B4-BE49-F238E27FC236}">
                <a16:creationId xmlns:a16="http://schemas.microsoft.com/office/drawing/2014/main" id="{018F5035-85B9-0367-85E0-AD0710F734AC}"/>
              </a:ext>
            </a:extLst>
          </p:cNvPr>
          <p:cNvSpPr txBox="1"/>
          <p:nvPr/>
        </p:nvSpPr>
        <p:spPr>
          <a:xfrm>
            <a:off x="1398720" y="7446870"/>
            <a:ext cx="2227171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태스크 추출</a:t>
            </a:r>
            <a:r>
              <a:rPr lang="en-US" alt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리포트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46274A3C-FB75-98F1-AA5B-A1BB65E99F5F}"/>
              </a:ext>
            </a:extLst>
          </p:cNvPr>
          <p:cNvSpPr txBox="1"/>
          <p:nvPr/>
        </p:nvSpPr>
        <p:spPr>
          <a:xfrm>
            <a:off x="1518838" y="6592815"/>
            <a:ext cx="1986936" cy="3555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To-Do </a:t>
            </a:r>
            <a:r>
              <a:rPr lang="ko-KR" altLang="en-US" sz="25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브리핑</a:t>
            </a:r>
            <a:endParaRPr lang="en-US" sz="25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41F3BADE-3B8A-10DC-0CD0-70A3145E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7000"/>
          </a:blip>
          <a:stretch>
            <a:fillRect/>
          </a:stretch>
        </p:blipFill>
        <p:spPr>
          <a:xfrm>
            <a:off x="5283118" y="5730485"/>
            <a:ext cx="2966720" cy="2966720"/>
          </a:xfrm>
          <a:prstGeom prst="rect">
            <a:avLst/>
          </a:prstGeom>
        </p:spPr>
      </p:pic>
      <p:sp>
        <p:nvSpPr>
          <p:cNvPr id="39" name="TextBox 17">
            <a:extLst>
              <a:ext uri="{FF2B5EF4-FFF2-40B4-BE49-F238E27FC236}">
                <a16:creationId xmlns:a16="http://schemas.microsoft.com/office/drawing/2014/main" id="{56154F0B-873A-28D8-65C8-8383D08372CC}"/>
              </a:ext>
            </a:extLst>
          </p:cNvPr>
          <p:cNvSpPr txBox="1"/>
          <p:nvPr/>
        </p:nvSpPr>
        <p:spPr>
          <a:xfrm>
            <a:off x="5606763" y="7505218"/>
            <a:ext cx="2255520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유사 사례 </a:t>
            </a:r>
            <a:r>
              <a:rPr lang="en-US" altLang="ko-KR" sz="2000" b="1" i="0" u="none" strike="noStrike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+ </a:t>
            </a:r>
            <a:r>
              <a:rPr lang="ko-KR" altLang="en-US" sz="2000" b="1" i="0" u="none" strike="noStrike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템플릿 기반</a:t>
            </a:r>
            <a:endParaRPr lang="en-US" sz="2000" b="1" i="0" u="none" strike="noStrike" dirty="0">
              <a:solidFill>
                <a:schemeClr val="bg1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3A443463-7C29-8296-01D6-9B1300FA65C4}"/>
              </a:ext>
            </a:extLst>
          </p:cNvPr>
          <p:cNvSpPr txBox="1"/>
          <p:nvPr/>
        </p:nvSpPr>
        <p:spPr>
          <a:xfrm>
            <a:off x="5755436" y="6506496"/>
            <a:ext cx="2011762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문서 초안 작성</a:t>
            </a:r>
            <a:endParaRPr lang="en-US" sz="25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pic>
        <p:nvPicPr>
          <p:cNvPr id="34" name="Picture 10">
            <a:extLst>
              <a:ext uri="{FF2B5EF4-FFF2-40B4-BE49-F238E27FC236}">
                <a16:creationId xmlns:a16="http://schemas.microsoft.com/office/drawing/2014/main" id="{AA47B607-70C1-2C4D-236B-62346D18EC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9759417" y="5724750"/>
            <a:ext cx="2966720" cy="2966720"/>
          </a:xfrm>
          <a:prstGeom prst="rect">
            <a:avLst/>
          </a:prstGeom>
        </p:spPr>
      </p:pic>
      <p:sp>
        <p:nvSpPr>
          <p:cNvPr id="35" name="TextBox 20">
            <a:extLst>
              <a:ext uri="{FF2B5EF4-FFF2-40B4-BE49-F238E27FC236}">
                <a16:creationId xmlns:a16="http://schemas.microsoft.com/office/drawing/2014/main" id="{D1A54B93-1701-BD9A-413F-DD23BF45FDF8}"/>
              </a:ext>
            </a:extLst>
          </p:cNvPr>
          <p:cNvSpPr txBox="1"/>
          <p:nvPr/>
        </p:nvSpPr>
        <p:spPr>
          <a:xfrm>
            <a:off x="10061329" y="7446870"/>
            <a:ext cx="2336800" cy="518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RAG </a:t>
            </a: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기반 검색</a:t>
            </a:r>
            <a:r>
              <a:rPr lang="en-US" altLang="ko-KR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</a:t>
            </a:r>
            <a:r>
              <a:rPr lang="ko-KR" altLang="en-US" sz="2000" b="1" i="0" u="none" strike="noStrike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원문 링크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BCEA870E-B4D2-AEE2-0504-F04CAFC6BBD0}"/>
              </a:ext>
            </a:extLst>
          </p:cNvPr>
          <p:cNvSpPr txBox="1"/>
          <p:nvPr/>
        </p:nvSpPr>
        <p:spPr>
          <a:xfrm>
            <a:off x="10536657" y="6567456"/>
            <a:ext cx="1412240" cy="3962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b="1" dirty="0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업무 </a:t>
            </a:r>
            <a:r>
              <a:rPr lang="en-US" altLang="ko-KR" sz="2500" b="1" dirty="0" err="1">
                <a:solidFill>
                  <a:srgbClr val="FFFFFF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QnA</a:t>
            </a:r>
            <a:endParaRPr lang="en-US" sz="2500" b="1" i="0" u="none" strike="noStrike" dirty="0">
              <a:solidFill>
                <a:srgbClr val="FFFFFF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FD782A-D7F8-AE90-7B06-7B72BA1E43E5}"/>
              </a:ext>
            </a:extLst>
          </p:cNvPr>
          <p:cNvGrpSpPr/>
          <p:nvPr/>
        </p:nvGrpSpPr>
        <p:grpSpPr>
          <a:xfrm>
            <a:off x="13631852" y="5724750"/>
            <a:ext cx="3834102" cy="2966720"/>
            <a:chOff x="2567032" y="2137000"/>
            <a:chExt cx="3834102" cy="2966720"/>
          </a:xfrm>
        </p:grpSpPr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B35FD822-46FA-C3E7-D166-7053EF87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7000"/>
            </a:blip>
            <a:stretch>
              <a:fillRect/>
            </a:stretch>
          </p:blipFill>
          <p:spPr>
            <a:xfrm>
              <a:off x="3000723" y="2137000"/>
              <a:ext cx="2966720" cy="2966720"/>
            </a:xfrm>
            <a:prstGeom prst="rect">
              <a:avLst/>
            </a:prstGeom>
          </p:spPr>
        </p:pic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087AB723-92FD-B94C-31E9-1B652F82DDDC}"/>
                </a:ext>
              </a:extLst>
            </p:cNvPr>
            <p:cNvSpPr txBox="1"/>
            <p:nvPr/>
          </p:nvSpPr>
          <p:spPr>
            <a:xfrm>
              <a:off x="2567032" y="3859120"/>
              <a:ext cx="3834102" cy="518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일정</a:t>
              </a:r>
              <a:r>
                <a:rPr lang="en-US" altLang="ko-KR" sz="2000" b="1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000" b="1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메일</a:t>
              </a:r>
              <a:r>
                <a:rPr lang="en-US" altLang="ko-KR" sz="2000" b="1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·</a:t>
              </a:r>
              <a:r>
                <a:rPr lang="ko-KR" altLang="en-US" sz="2000" b="1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문서 통합</a:t>
              </a:r>
              <a:endParaRPr lang="en-US" altLang="ko-KR" sz="2000" b="1" dirty="0">
                <a:solidFill>
                  <a:schemeClr val="bg1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7FA2E41D-D81F-6497-5F19-D63C12325959}"/>
                </a:ext>
              </a:extLst>
            </p:cNvPr>
            <p:cNvSpPr txBox="1"/>
            <p:nvPr/>
          </p:nvSpPr>
          <p:spPr>
            <a:xfrm>
              <a:off x="3366483" y="2908299"/>
              <a:ext cx="2235200" cy="3962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500" b="1" i="0" u="none" strike="noStrike" dirty="0">
                  <a:solidFill>
                    <a:schemeClr val="bg1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대시보드</a:t>
              </a:r>
              <a:endParaRPr lang="en-US" sz="2500" b="0" i="0" u="none" strike="noStrike" dirty="0">
                <a:solidFill>
                  <a:schemeClr val="bg1"/>
                </a:solidFill>
                <a:latin typeface="NanumSquare ExtraBold"/>
              </a:endParaRPr>
            </a:p>
          </p:txBody>
        </p:sp>
        <p:pic>
          <p:nvPicPr>
            <p:cNvPr id="54" name="Picture 16">
              <a:extLst>
                <a:ext uri="{FF2B5EF4-FFF2-40B4-BE49-F238E27FC236}">
                  <a16:creationId xmlns:a16="http://schemas.microsoft.com/office/drawing/2014/main" id="{0A275CD3-1362-AD18-A9BF-7170AB55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8591" y="3585579"/>
              <a:ext cx="2430984" cy="65261"/>
            </a:xfrm>
            <a:prstGeom prst="rect">
              <a:avLst/>
            </a:prstGeom>
          </p:spPr>
        </p:pic>
      </p:grpSp>
      <p:pic>
        <p:nvPicPr>
          <p:cNvPr id="55" name="Picture 16">
            <a:extLst>
              <a:ext uri="{FF2B5EF4-FFF2-40B4-BE49-F238E27FC236}">
                <a16:creationId xmlns:a16="http://schemas.microsoft.com/office/drawing/2014/main" id="{E80C4CE7-A39B-2A30-D831-723168A32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86" y="3648832"/>
            <a:ext cx="2430984" cy="65261"/>
          </a:xfrm>
          <a:prstGeom prst="rect">
            <a:avLst/>
          </a:prstGeom>
        </p:spPr>
      </p:pic>
      <p:pic>
        <p:nvPicPr>
          <p:cNvPr id="56" name="Picture 16">
            <a:extLst>
              <a:ext uri="{FF2B5EF4-FFF2-40B4-BE49-F238E27FC236}">
                <a16:creationId xmlns:a16="http://schemas.microsoft.com/office/drawing/2014/main" id="{D5C3BDB7-0778-6010-814C-0AC0B08E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945" y="3587791"/>
            <a:ext cx="2430984" cy="65261"/>
          </a:xfrm>
          <a:prstGeom prst="rect">
            <a:avLst/>
          </a:prstGeom>
        </p:spPr>
      </p:pic>
      <p:pic>
        <p:nvPicPr>
          <p:cNvPr id="57" name="Picture 16">
            <a:extLst>
              <a:ext uri="{FF2B5EF4-FFF2-40B4-BE49-F238E27FC236}">
                <a16:creationId xmlns:a16="http://schemas.microsoft.com/office/drawing/2014/main" id="{8ADF4730-DB4F-8722-C7D5-097C85B5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55" y="7213845"/>
            <a:ext cx="2430984" cy="65261"/>
          </a:xfrm>
          <a:prstGeom prst="rect">
            <a:avLst/>
          </a:prstGeom>
        </p:spPr>
      </p:pic>
      <p:pic>
        <p:nvPicPr>
          <p:cNvPr id="58" name="Picture 16">
            <a:extLst>
              <a:ext uri="{FF2B5EF4-FFF2-40B4-BE49-F238E27FC236}">
                <a16:creationId xmlns:a16="http://schemas.microsoft.com/office/drawing/2014/main" id="{DEBDDD7F-22D2-C399-4264-C1F806DA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25" y="7152660"/>
            <a:ext cx="2430984" cy="65261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7BAA6CE0-8C6F-C5DA-6A75-0F07F5584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45" y="7210629"/>
            <a:ext cx="2430984" cy="652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E550E-E5CA-D371-A490-DAC14EEA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DEA506-042C-378B-054C-4EB5738D03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734FEE8-5ACF-31D8-03C7-7DC812297F32}"/>
              </a:ext>
            </a:extLst>
          </p:cNvPr>
          <p:cNvSpPr txBox="1"/>
          <p:nvPr/>
        </p:nvSpPr>
        <p:spPr>
          <a:xfrm>
            <a:off x="1669909" y="1333500"/>
            <a:ext cx="5372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시스템 아키텍처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pic>
        <p:nvPicPr>
          <p:cNvPr id="4" name="그림 3" descr="텍스트, 도표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E6BC2D-853A-28C8-102E-CBD8258F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21" y="2476500"/>
            <a:ext cx="16004979" cy="61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FDF7-BDE3-2DAA-224B-7EB0E949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C641AF-D6A9-FA30-D7E8-35C51B853F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E6FB650-097F-4628-CCAF-5FF4830D1E36}"/>
              </a:ext>
            </a:extLst>
          </p:cNvPr>
          <p:cNvSpPr txBox="1"/>
          <p:nvPr/>
        </p:nvSpPr>
        <p:spPr>
          <a:xfrm>
            <a:off x="1669909" y="1333500"/>
            <a:ext cx="5372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>
                <a:solidFill>
                  <a:srgbClr val="3B7DDD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대표 기술 스택</a:t>
            </a:r>
            <a:endParaRPr lang="en-US" sz="4500" b="0" i="0" u="none" strike="noStrike" dirty="0">
              <a:solidFill>
                <a:srgbClr val="3B7DDD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E32572-BD5A-18F8-6EF7-6A048071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20" y="2712720"/>
            <a:ext cx="1600200" cy="23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73B5440-3A39-1ED1-E8B7-501C1EFB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80" y="5143500"/>
            <a:ext cx="170688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28F421E-C937-1E89-E36D-92E5729E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45" y="7710539"/>
            <a:ext cx="1733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32E19CAE-0A71-E17A-B7A1-DF31A19B32DD}"/>
              </a:ext>
            </a:extLst>
          </p:cNvPr>
          <p:cNvSpPr txBox="1"/>
          <p:nvPr/>
        </p:nvSpPr>
        <p:spPr>
          <a:xfrm>
            <a:off x="6248400" y="3041240"/>
            <a:ext cx="9601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비동기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(Async)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처리 → 높은 성능 및 동시성 확보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자동 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API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문서 → 협업 효율 극대화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876D536-495E-62F5-9B3B-7FB3974B070D}"/>
              </a:ext>
            </a:extLst>
          </p:cNvPr>
          <p:cNvSpPr txBox="1"/>
          <p:nvPr/>
        </p:nvSpPr>
        <p:spPr>
          <a:xfrm>
            <a:off x="6248400" y="5490189"/>
            <a:ext cx="9601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복잡한 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LLM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파이프라인의 안정적 구축 및 관리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 </a:t>
            </a:r>
          </a:p>
          <a:p>
            <a:pPr lvl="0">
              <a:lnSpc>
                <a:spcPct val="150000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단순 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API </a:t>
            </a:r>
            <a:r>
              <a:rPr lang="ko-KR" altLang="en-US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호출을 넘어선 체계적 흐름 제어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32F20EF-999D-05BC-55D6-9908AABE6450}"/>
              </a:ext>
            </a:extLst>
          </p:cNvPr>
          <p:cNvSpPr txBox="1"/>
          <p:nvPr/>
        </p:nvSpPr>
        <p:spPr>
          <a:xfrm>
            <a:off x="6240379" y="7772702"/>
            <a:ext cx="11430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·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경량 벡터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DB → 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신속한 프로토타이핑 및 효율적인 의미 기반 검색 구현</a:t>
            </a:r>
            <a:r>
              <a:rPr lang="en-US" altLang="ko-KR" sz="3000" b="1" i="0" u="none" strike="noStrike" dirty="0">
                <a:solidFill>
                  <a:schemeClr val="bg1">
                    <a:lumMod val="50000"/>
                  </a:schemeClr>
                </a:solidFill>
                <a:latin typeface="NanumSquare Regular" panose="020B0600000101010101" charset="-127"/>
                <a:ea typeface="NanumSquare Regular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305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B7DDD"/>
                </a:solidFill>
                <a:latin typeface="NanumSquare ExtraBold"/>
              </a:rPr>
              <a:t>Front-end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3B7DDD"/>
                </a:solidFill>
                <a:latin typeface="NanumSquare ExtraBold"/>
              </a:rPr>
              <a:t>0</a:t>
            </a:r>
            <a:r>
              <a:rPr lang="en-US" sz="3000" dirty="0">
                <a:solidFill>
                  <a:srgbClr val="3B7DDD"/>
                </a:solidFill>
                <a:latin typeface="NanumSquare ExtraBold"/>
              </a:rPr>
              <a:t>1</a:t>
            </a:r>
            <a:endParaRPr lang="en-US" sz="30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3500" y="1498600"/>
            <a:ext cx="1000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3B7DDD"/>
                </a:solidFill>
                <a:latin typeface="NanumSquare ExtraBold"/>
              </a:rPr>
              <a:t>Log-in</a:t>
            </a:r>
            <a:endParaRPr lang="en-US" sz="4500" b="0" i="0" u="none" strike="noStrike" dirty="0">
              <a:solidFill>
                <a:srgbClr val="3B7DDD"/>
              </a:solidFill>
              <a:latin typeface="NanumSquare Extra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EE1707-67C9-A250-8FB0-6CE226A05124}"/>
              </a:ext>
            </a:extLst>
          </p:cNvPr>
          <p:cNvGrpSpPr/>
          <p:nvPr/>
        </p:nvGrpSpPr>
        <p:grpSpPr>
          <a:xfrm>
            <a:off x="1333500" y="3891966"/>
            <a:ext cx="7200900" cy="2857500"/>
            <a:chOff x="1333500" y="3390900"/>
            <a:chExt cx="7200900" cy="2857500"/>
          </a:xfrm>
        </p:grpSpPr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F131D95-D11B-334B-D297-40EA55D0BA07}"/>
                </a:ext>
              </a:extLst>
            </p:cNvPr>
            <p:cNvSpPr txBox="1"/>
            <p:nvPr/>
          </p:nvSpPr>
          <p:spPr>
            <a:xfrm>
              <a:off x="1333500" y="4876800"/>
              <a:ext cx="72009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Google </a:t>
              </a: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계정 인증을 통한 </a:t>
              </a:r>
              <a:r>
                <a:rPr lang="en-US" altLang="ko-KR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ID/PW </a:t>
              </a: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찾기 기능 제공</a:t>
              </a:r>
              <a:endParaRPr lang="en-US" sz="28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DA43AFFA-CEB4-9316-AA51-10EE5616438A}"/>
                </a:ext>
              </a:extLst>
            </p:cNvPr>
            <p:cNvSpPr txBox="1"/>
            <p:nvPr/>
          </p:nvSpPr>
          <p:spPr>
            <a:xfrm>
              <a:off x="1333500" y="3390900"/>
              <a:ext cx="51435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사원</a:t>
              </a:r>
              <a:r>
                <a:rPr lang="en-US" altLang="ko-KR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/</a:t>
              </a: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관리자 계정 분리 로그인 지원</a:t>
              </a:r>
              <a:endParaRPr lang="en-US" sz="28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CF9C0286-90ED-CEE6-7557-E3ECF37F236C}"/>
                </a:ext>
              </a:extLst>
            </p:cNvPr>
            <p:cNvSpPr txBox="1"/>
            <p:nvPr/>
          </p:nvSpPr>
          <p:spPr>
            <a:xfrm>
              <a:off x="1333500" y="5600700"/>
              <a:ext cx="39243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최근 로그인 </a:t>
              </a:r>
              <a:r>
                <a:rPr lang="en-US" altLang="ko-KR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ID </a:t>
              </a: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자동 표기</a:t>
              </a:r>
              <a:endParaRPr lang="en-US" sz="28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9FDCD904-D765-A314-DEFB-778E7A2C609B}"/>
                </a:ext>
              </a:extLst>
            </p:cNvPr>
            <p:cNvSpPr txBox="1"/>
            <p:nvPr/>
          </p:nvSpPr>
          <p:spPr>
            <a:xfrm>
              <a:off x="1333500" y="4152900"/>
              <a:ext cx="48260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최초 로그인 시 </a:t>
              </a:r>
              <a:r>
                <a:rPr lang="en-US" altLang="ko-KR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Google </a:t>
              </a:r>
              <a:r>
                <a:rPr lang="ko-KR" altLang="en-US" sz="2800" dirty="0">
                  <a:solidFill>
                    <a:srgbClr val="595959"/>
                  </a:solidFill>
                  <a:latin typeface="NanumSquare Regular" panose="020B0600000101010101" charset="-127"/>
                  <a:ea typeface="NanumSquare Regular" panose="020B0600000101010101" charset="-127"/>
                </a:rPr>
                <a:t>계정 연동</a:t>
              </a:r>
              <a:endParaRPr lang="en-US" sz="2800" b="0" i="0" u="none" strike="noStrike" dirty="0">
                <a:solidFill>
                  <a:srgbClr val="595959"/>
                </a:solidFill>
                <a:latin typeface="NanumSquare Regular" panose="020B0600000101010101" charset="-127"/>
                <a:ea typeface="NanumSquare Regular" panose="020B0600000101010101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A00D8C-472A-0901-9119-0127FDACC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2312" r="2680" b="2820"/>
          <a:stretch>
            <a:fillRect/>
          </a:stretch>
        </p:blipFill>
        <p:spPr bwMode="auto">
          <a:xfrm>
            <a:off x="10041546" y="1860653"/>
            <a:ext cx="5507857" cy="692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1799</Words>
  <Application>Microsoft Office PowerPoint</Application>
  <PresentationFormat>사용자 지정</PresentationFormat>
  <Paragraphs>305</Paragraphs>
  <Slides>36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NanumSquare Regular</vt:lpstr>
      <vt:lpstr>Calibri</vt:lpstr>
      <vt:lpstr>Noto Sans CJK KR Thin</vt:lpstr>
      <vt:lpstr>Arial</vt:lpstr>
      <vt:lpstr>NanumSquare ExtraBold</vt:lpstr>
      <vt:lpstr>NanumSquare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Playdata</dc:creator>
  <cp:lastModifiedBy>SKN 13기_1팀</cp:lastModifiedBy>
  <cp:revision>27</cp:revision>
  <dcterms:created xsi:type="dcterms:W3CDTF">2006-08-16T00:00:00Z</dcterms:created>
  <dcterms:modified xsi:type="dcterms:W3CDTF">2025-08-12T04:38:28Z</dcterms:modified>
</cp:coreProperties>
</file>